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6" r:id="rId3"/>
    <p:sldId id="297" r:id="rId4"/>
    <p:sldId id="298" r:id="rId5"/>
    <p:sldId id="324" r:id="rId6"/>
    <p:sldId id="325" r:id="rId7"/>
    <p:sldId id="326" r:id="rId8"/>
    <p:sldId id="307" r:id="rId9"/>
    <p:sldId id="301" r:id="rId10"/>
    <p:sldId id="327" r:id="rId11"/>
    <p:sldId id="328" r:id="rId12"/>
    <p:sldId id="329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02" r:id="rId22"/>
    <p:sldId id="258" r:id="rId23"/>
    <p:sldId id="267" r:id="rId24"/>
    <p:sldId id="260" r:id="rId25"/>
    <p:sldId id="268" r:id="rId26"/>
    <p:sldId id="275" r:id="rId27"/>
    <p:sldId id="276" r:id="rId28"/>
    <p:sldId id="279" r:id="rId29"/>
    <p:sldId id="277" r:id="rId30"/>
    <p:sldId id="281" r:id="rId31"/>
    <p:sldId id="280" r:id="rId32"/>
    <p:sldId id="282" r:id="rId33"/>
    <p:sldId id="283" r:id="rId34"/>
    <p:sldId id="286" r:id="rId35"/>
    <p:sldId id="285" r:id="rId36"/>
    <p:sldId id="284" r:id="rId37"/>
    <p:sldId id="287" r:id="rId38"/>
    <p:sldId id="320" r:id="rId39"/>
    <p:sldId id="303" r:id="rId40"/>
    <p:sldId id="293" r:id="rId41"/>
    <p:sldId id="295" r:id="rId42"/>
    <p:sldId id="269" r:id="rId43"/>
    <p:sldId id="289" r:id="rId44"/>
    <p:sldId id="270" r:id="rId45"/>
    <p:sldId id="271" r:id="rId46"/>
    <p:sldId id="26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046BCE5-234D-4F6A-8207-9F0600F0DF89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48976FB-1048-4389-A172-78B273BF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73984C-C6C5-4063-AA50-01D13E42DFDB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222B75-246A-4BEF-AB9A-DE2D32E5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C36991-EC32-4B87-9F16-082D2ABD503E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6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7FC4-0CFF-4359-9E35-24E75CB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7585-9F79-4E19-88E1-502E9C43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4748-2E6A-446D-B9BB-EF3B1EE9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AC09D-20B3-4610-9443-970BCD1BA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CC7A-4CA6-4123-A57F-C37489D9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80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2E02-334C-419D-B528-DD8E1444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9024-58EE-44F0-B7C4-76CB86257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D04E-2C3F-438D-89DA-9A89B5FF8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1679-D2A9-41B3-8F7B-BB9D3F8C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547C-E46A-4AC5-B64D-221AD9BB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6F94-CC13-4AC4-AA4C-F7CAC610E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19F6-344F-48F4-9E75-C21EE757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686A-28AB-42BE-A045-11C4E1814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4E2E-F76A-4D93-9179-548945880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9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578071-E43D-46F0-98BB-8A9AE72E4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Unit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43200"/>
            <a:ext cx="8077200" cy="365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</a:rPr>
              <a:t>a</a:t>
            </a:r>
            <a:r>
              <a:rPr lang="en-US" sz="3600" dirty="0" smtClean="0">
                <a:latin typeface="Calibri" pitchFamily="34" charset="0"/>
              </a:rPr>
              <a:t>.Life Characteristics </a:t>
            </a:r>
          </a:p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2b. Microscopes </a:t>
            </a:r>
          </a:p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2c. Cell Structure</a:t>
            </a:r>
          </a:p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2d. Osmosis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encrypted-tbn0.gstatic.com/images?q=tbn:ANd9GcRvz8tM-EZzyhALahOBMJDen9ChXZ0s-0UNWcTigOAj8gzBgx8HLt-z7ap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676525" cy="26765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</a:rPr>
              <a:t>Types of Microscopes</a:t>
            </a:r>
          </a:p>
          <a:p>
            <a:pPr marL="0" indent="0" algn="ctr" eaLnBrk="1" hangingPunct="1"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</a:rPr>
              <a:t>Compound Light Microscopes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</a:rPr>
              <a:t>Magnify objects 1500 times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						 	</a:t>
            </a:r>
          </a:p>
        </p:txBody>
      </p:sp>
      <p:pic>
        <p:nvPicPr>
          <p:cNvPr id="6146" name="Picture 2" descr="https://encrypted-tbn0.gstatic.com/images?q=tbn:ANd9GcSWbQJzCuVdUDsCnPsrDxAzvIszFwWq6DM0dtKck6ZcFeKIHd50oqUVLc4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05862"/>
            <a:ext cx="3581400" cy="2682595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TyGHmEu_6tOemeaTFTRQxzcoCLi-fRYi-uOQ3TrwrYAjuT-lgzLLCBnht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840" y="4398645"/>
            <a:ext cx="4153786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5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Compound or Light Microscope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compound lenses to magnify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Lenses </a:t>
            </a:r>
            <a:r>
              <a:rPr lang="en-US" dirty="0"/>
              <a:t>bend or refract light to make </a:t>
            </a:r>
            <a:r>
              <a:rPr lang="en-US" dirty="0" smtClean="0"/>
              <a:t>object appear closer</a:t>
            </a:r>
          </a:p>
          <a:p>
            <a:r>
              <a:rPr lang="en-US" dirty="0" smtClean="0"/>
              <a:t>Common </a:t>
            </a:r>
            <a:r>
              <a:rPr lang="en-US" dirty="0"/>
              <a:t>magnifications: </a:t>
            </a:r>
            <a:endParaRPr lang="en-US" dirty="0" smtClean="0"/>
          </a:p>
          <a:p>
            <a:pPr lvl="1"/>
            <a:r>
              <a:rPr lang="en-US" dirty="0" smtClean="0"/>
              <a:t>40x</a:t>
            </a:r>
            <a:r>
              <a:rPr lang="en-US" dirty="0"/>
              <a:t>, 100x, 400x</a:t>
            </a:r>
          </a:p>
          <a:p>
            <a:endParaRPr lang="en-US" dirty="0"/>
          </a:p>
        </p:txBody>
      </p:sp>
      <p:pic>
        <p:nvPicPr>
          <p:cNvPr id="18434" name="Picture 2" descr="http://www.microscope.com/media/catalog/product/cache/2/image/9df78eab33525d08d6e5fb8d27136e95/o/m/omano_om136_compound_microscope_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44196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5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55626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b="1" dirty="0" smtClean="0">
                <a:latin typeface="Calibri" pitchFamily="34" charset="0"/>
              </a:rPr>
              <a:t>Types of Microscopes</a:t>
            </a:r>
          </a:p>
          <a:p>
            <a:pPr marL="457200" lvl="1" indent="0"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Electron Microscopes</a:t>
            </a:r>
          </a:p>
          <a:p>
            <a:pPr lvl="2"/>
            <a:r>
              <a:rPr lang="en-US" sz="2800" dirty="0" smtClean="0">
                <a:latin typeface="Calibri" pitchFamily="34" charset="0"/>
              </a:rPr>
              <a:t>Uses electrons instead of light to magnify structure up to 500,000 times</a:t>
            </a:r>
          </a:p>
          <a:p>
            <a:pPr lvl="3"/>
            <a:r>
              <a:rPr lang="en-US" sz="2800" b="1" dirty="0" smtClean="0">
                <a:latin typeface="Calibri" pitchFamily="34" charset="0"/>
              </a:rPr>
              <a:t>SEM</a:t>
            </a:r>
            <a:r>
              <a:rPr lang="en-US" sz="2800" dirty="0" smtClean="0">
                <a:latin typeface="Calibri" pitchFamily="34" charset="0"/>
              </a:rPr>
              <a:t>= Scanning Electron Microscope</a:t>
            </a:r>
          </a:p>
          <a:p>
            <a:pPr lvl="4"/>
            <a:r>
              <a:rPr lang="en-US" sz="2800" dirty="0" smtClean="0">
                <a:latin typeface="Calibri" pitchFamily="34" charset="0"/>
              </a:rPr>
              <a:t> Scans the surface of cells to learn 3-D shapes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							 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576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4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Anatomy of a Microscope</a:t>
            </a:r>
          </a:p>
        </p:txBody>
      </p:sp>
      <p:pic>
        <p:nvPicPr>
          <p:cNvPr id="26627" name="Picture 8" descr="Microscope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90600"/>
            <a:ext cx="6324600" cy="5689600"/>
          </a:xfrm>
          <a:noFill/>
        </p:spPr>
      </p:pic>
    </p:spTree>
    <p:extLst>
      <p:ext uri="{BB962C8B-B14F-4D97-AF65-F5344CB8AC3E}">
        <p14:creationId xmlns:p14="http://schemas.microsoft.com/office/powerpoint/2010/main" val="8057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Magnification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microscope has 3 magnifications: </a:t>
            </a:r>
          </a:p>
          <a:p>
            <a:pPr lvl="1"/>
            <a:r>
              <a:rPr lang="en-US" dirty="0" smtClean="0"/>
              <a:t>Scanning</a:t>
            </a:r>
          </a:p>
          <a:p>
            <a:pPr lvl="1"/>
            <a:r>
              <a:rPr lang="en-US" dirty="0" smtClean="0"/>
              <a:t>Low</a:t>
            </a:r>
          </a:p>
          <a:p>
            <a:pPr lvl="1"/>
            <a:r>
              <a:rPr lang="en-US" dirty="0" smtClean="0"/>
              <a:t>High</a:t>
            </a:r>
          </a:p>
          <a:p>
            <a:r>
              <a:rPr lang="en-US" dirty="0" smtClean="0"/>
              <a:t>Each objective will have the magnification written on it.</a:t>
            </a:r>
          </a:p>
          <a:p>
            <a:r>
              <a:rPr lang="en-US" dirty="0" smtClean="0"/>
              <a:t>The ocular lens (eyepiece) has a magnification. </a:t>
            </a:r>
          </a:p>
          <a:p>
            <a:r>
              <a:rPr lang="en-US" dirty="0" smtClean="0"/>
              <a:t>The total magnification is the ocular x objective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70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Magnification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600200"/>
          <a:ext cx="7543800" cy="4013973"/>
        </p:xfrm>
        <a:graphic>
          <a:graphicData uri="http://schemas.openxmlformats.org/drawingml/2006/table">
            <a:tbl>
              <a:tblPr/>
              <a:tblGrid>
                <a:gridCol w="1584198"/>
                <a:gridCol w="2378202"/>
                <a:gridCol w="1318260"/>
                <a:gridCol w="2263140"/>
              </a:tblGrid>
              <a:tr h="1344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Magnification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Ocular lens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Total Magnification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796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Scanning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4x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10x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40x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796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Low Power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10x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10x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100x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796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High Power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40x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10x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400x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0" y="3124200"/>
            <a:ext cx="1066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3962400"/>
            <a:ext cx="1066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4800600"/>
            <a:ext cx="1066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Focusing Specimens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  <a:r>
              <a:rPr lang="en-US" b="1" u="sng" dirty="0" smtClean="0"/>
              <a:t>ALWAYS </a:t>
            </a:r>
            <a:r>
              <a:rPr lang="en-US" b="1" dirty="0" smtClean="0"/>
              <a:t>start with the scanning objective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scanning is the shortest objective</a:t>
            </a:r>
          </a:p>
          <a:p>
            <a:pPr lvl="1"/>
            <a:r>
              <a:rPr lang="en-US" dirty="0" smtClean="0"/>
              <a:t>Make sure the diaphragm is set to the largest opening</a:t>
            </a:r>
          </a:p>
          <a:p>
            <a:pPr lvl="1"/>
            <a:r>
              <a:rPr lang="en-US" dirty="0" smtClean="0"/>
              <a:t>Use the Coarse Adjustment Knob to focus (biggest knob)</a:t>
            </a:r>
          </a:p>
          <a:p>
            <a:pPr lvl="1"/>
            <a:r>
              <a:rPr lang="en-US" dirty="0" smtClean="0"/>
              <a:t>Do not use stage clips right away, try moving the slide around until you find something.</a:t>
            </a:r>
          </a:p>
          <a:p>
            <a:pPr lvl="1"/>
            <a:r>
              <a:rPr lang="en-US" dirty="0" smtClean="0"/>
              <a:t>If you find an area then use the stage clips to anchor the slide. </a:t>
            </a:r>
          </a:p>
          <a:p>
            <a:r>
              <a:rPr lang="en-US" dirty="0" smtClean="0"/>
              <a:t>DON’T SWITCH TO A HIGHER POWER UNTIL YOU HAVE FOUND A CLEAR 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Focusing </a:t>
            </a:r>
            <a:r>
              <a:rPr lang="en-US" b="1" dirty="0" smtClean="0">
                <a:solidFill>
                  <a:schemeClr val="tx1"/>
                </a:solidFill>
              </a:rPr>
              <a:t>Specimens to low 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2. </a:t>
            </a:r>
            <a:r>
              <a:rPr lang="en-US" b="1" dirty="0" smtClean="0"/>
              <a:t>Once you've focused on Scanning, switch to Low Power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low objective is the middle objective.</a:t>
            </a:r>
          </a:p>
          <a:p>
            <a:pPr lvl="1"/>
            <a:r>
              <a:rPr lang="en-US" dirty="0" smtClean="0"/>
              <a:t>Use the Coarse Adjustment Knob to refocus</a:t>
            </a:r>
            <a:r>
              <a:rPr lang="en-US" dirty="0"/>
              <a:t> </a:t>
            </a:r>
            <a:r>
              <a:rPr lang="en-US" dirty="0" smtClean="0"/>
              <a:t>(biggest knob)</a:t>
            </a:r>
          </a:p>
          <a:p>
            <a:pPr lvl="1"/>
            <a:r>
              <a:rPr lang="en-US" dirty="0" smtClean="0"/>
              <a:t>If you need to refine your focus use the Fine </a:t>
            </a:r>
            <a:r>
              <a:rPr lang="en-US" dirty="0"/>
              <a:t>A</a:t>
            </a:r>
            <a:r>
              <a:rPr lang="en-US" dirty="0" smtClean="0"/>
              <a:t>djustment </a:t>
            </a:r>
            <a:r>
              <a:rPr lang="en-US" dirty="0"/>
              <a:t>K</a:t>
            </a:r>
            <a:r>
              <a:rPr lang="en-US" dirty="0" smtClean="0"/>
              <a:t>nob (smaller knob)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Focusing Specimens to </a:t>
            </a:r>
            <a:r>
              <a:rPr lang="en-US" b="1" dirty="0" smtClean="0">
                <a:solidFill>
                  <a:schemeClr val="tx1"/>
                </a:solidFill>
              </a:rPr>
              <a:t>high </a:t>
            </a:r>
            <a:r>
              <a:rPr lang="en-US" b="1" dirty="0">
                <a:solidFill>
                  <a:schemeClr val="tx1"/>
                </a:solidFill>
              </a:rPr>
              <a:t>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3. </a:t>
            </a:r>
            <a:r>
              <a:rPr lang="en-US" b="1" dirty="0" smtClean="0"/>
              <a:t>Now switch to High Power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(If you have a thick slide, or a slide without a cover, do NOT use the high power objective). </a:t>
            </a:r>
          </a:p>
          <a:p>
            <a:r>
              <a:rPr lang="en-US" dirty="0" smtClean="0"/>
              <a:t>At this point, </a:t>
            </a:r>
            <a:r>
              <a:rPr lang="en-US" u="sng" dirty="0" smtClean="0"/>
              <a:t>ONLY</a:t>
            </a:r>
            <a:r>
              <a:rPr lang="en-US" dirty="0" smtClean="0"/>
              <a:t> use the Fine Adjustment Knob (smallest) to focus specimens.</a:t>
            </a:r>
          </a:p>
          <a:p>
            <a:pPr lvl="1"/>
            <a:r>
              <a:rPr lang="en-US" dirty="0" smtClean="0"/>
              <a:t>DO NOT use the </a:t>
            </a:r>
            <a:r>
              <a:rPr lang="en-US" dirty="0"/>
              <a:t>Coarse Adjustment Knob</a:t>
            </a:r>
            <a:r>
              <a:rPr lang="en-US" dirty="0" smtClean="0"/>
              <a:t> (biggest)</a:t>
            </a:r>
          </a:p>
          <a:p>
            <a:pPr lvl="1"/>
            <a:r>
              <a:rPr lang="en-US" dirty="0" smtClean="0"/>
              <a:t>If the specimen is too light or too dark, try adjusting the diaphragm.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Drawing a Specimen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Use pencil - you can erase and shade areas</a:t>
            </a:r>
          </a:p>
          <a:p>
            <a:pPr marL="0" indent="0">
              <a:buNone/>
            </a:pPr>
            <a:r>
              <a:rPr lang="en-US" dirty="0" smtClean="0"/>
              <a:t>2. All drawings should include clear and proper labels (and be large enough to view details). </a:t>
            </a:r>
          </a:p>
          <a:p>
            <a:pPr lvl="1"/>
            <a:r>
              <a:rPr lang="en-US" dirty="0" smtClean="0"/>
              <a:t>Drawings should be labeled with the specimen name and magnification.</a:t>
            </a:r>
          </a:p>
          <a:p>
            <a:pPr marL="0" indent="0">
              <a:buNone/>
            </a:pPr>
            <a:r>
              <a:rPr lang="en-US" dirty="0" smtClean="0"/>
              <a:t>3. Labels should be written on the outside of the circle. </a:t>
            </a:r>
          </a:p>
          <a:p>
            <a:pPr lvl="1"/>
            <a:r>
              <a:rPr lang="en-US" dirty="0" smtClean="0"/>
              <a:t>The circle indicates what you see when you look through the eyepiece, specimens should be drawn to scale</a:t>
            </a:r>
          </a:p>
          <a:p>
            <a:pPr lvl="1"/>
            <a:r>
              <a:rPr lang="en-US" dirty="0" smtClean="0"/>
              <a:t>Ex: if your specimen takes up the whole viewing field, make sure your drawing reflects that.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Unit 2a.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Life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1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Unit 2c.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Cell Structure and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0"/>
            <a:ext cx="8610600" cy="3429000"/>
          </a:xfrm>
        </p:spPr>
        <p:txBody>
          <a:bodyPr>
            <a:normAutofit fontScale="92500" lnSpcReduction="20000"/>
          </a:bodyPr>
          <a:lstStyle/>
          <a:p>
            <a:pPr marL="711200" indent="-711200" eaLnBrk="1" hangingPunct="1">
              <a:buFontTx/>
              <a:buAutoNum type="romanUcPeriod" startAt="2"/>
            </a:pPr>
            <a:r>
              <a:rPr lang="en-US" altLang="en-US" sz="3600" dirty="0" smtClean="0">
                <a:latin typeface="Calibri" pitchFamily="34" charset="0"/>
              </a:rPr>
              <a:t>Two Types of Cells</a:t>
            </a:r>
          </a:p>
          <a:p>
            <a:pPr marL="1066800" lvl="1" indent="-609600" eaLnBrk="1" hangingPunct="1">
              <a:buFontTx/>
              <a:buAutoNum type="arabicPeriod"/>
            </a:pPr>
            <a:r>
              <a:rPr lang="en-US" altLang="en-US" sz="3200" b="1" dirty="0" smtClean="0">
                <a:latin typeface="Calibri" pitchFamily="34" charset="0"/>
              </a:rPr>
              <a:t>Prokaryotes</a:t>
            </a:r>
          </a:p>
          <a:p>
            <a:pPr marL="1422400" lvl="2" indent="-508000" eaLnBrk="1" hangingPunct="1">
              <a:buFontTx/>
              <a:buAutoNum type="romanLcPeriod"/>
            </a:pPr>
            <a:r>
              <a:rPr lang="en-US" altLang="en-US" sz="2800" dirty="0" smtClean="0">
                <a:latin typeface="Calibri" pitchFamily="34" charset="0"/>
              </a:rPr>
              <a:t>NO NUCLEUS- DNA is floating freely inside cell! </a:t>
            </a:r>
          </a:p>
          <a:p>
            <a:pPr marL="1422400" lvl="2" indent="-508000" eaLnBrk="1" hangingPunct="1">
              <a:buFontTx/>
              <a:buAutoNum type="romanLcPeriod"/>
            </a:pPr>
            <a:r>
              <a:rPr lang="en-US" altLang="en-US" sz="2800" dirty="0" smtClean="0">
                <a:latin typeface="Calibri" pitchFamily="34" charset="0"/>
              </a:rPr>
              <a:t>Smallest cells / </a:t>
            </a:r>
            <a:r>
              <a:rPr lang="en-US" altLang="en-US" sz="2800" i="1" u="sng" dirty="0" smtClean="0">
                <a:latin typeface="Calibri" pitchFamily="34" charset="0"/>
              </a:rPr>
              <a:t>unicellular</a:t>
            </a:r>
            <a:r>
              <a:rPr lang="en-US" altLang="en-US" sz="2800" dirty="0" smtClean="0">
                <a:latin typeface="Calibri" pitchFamily="34" charset="0"/>
              </a:rPr>
              <a:t> – made of </a:t>
            </a:r>
            <a:r>
              <a:rPr lang="en-US" altLang="en-US" sz="2800" u="sng" dirty="0" smtClean="0">
                <a:latin typeface="Calibri" pitchFamily="34" charset="0"/>
              </a:rPr>
              <a:t>one cell</a:t>
            </a:r>
            <a:endParaRPr lang="en-US" altLang="en-US" sz="2800" i="1" u="sng" dirty="0" smtClean="0">
              <a:latin typeface="Calibri" pitchFamily="34" charset="0"/>
            </a:endParaRPr>
          </a:p>
          <a:p>
            <a:pPr marL="1422400" lvl="2" indent="-508000" eaLnBrk="1" hangingPunct="1">
              <a:buFontTx/>
              <a:buAutoNum type="romanLcPeriod"/>
            </a:pPr>
            <a:r>
              <a:rPr lang="en-US" altLang="en-US" sz="2800" dirty="0" smtClean="0">
                <a:latin typeface="Calibri" pitchFamily="34" charset="0"/>
              </a:rPr>
              <a:t>No cellular organs (organelles)</a:t>
            </a:r>
          </a:p>
          <a:p>
            <a:pPr marL="1422400" lvl="2" indent="-508000" eaLnBrk="1" hangingPunct="1">
              <a:buFontTx/>
              <a:buAutoNum type="romanLcPeriod"/>
            </a:pPr>
            <a:r>
              <a:rPr lang="en-US" altLang="en-US" sz="2800" dirty="0" smtClean="0">
                <a:latin typeface="Calibri" pitchFamily="34" charset="0"/>
              </a:rPr>
              <a:t>Contains: DNA, ribosomes, cytoplasm, plasma membrane, cell wall,  capsule, flagella/</a:t>
            </a:r>
            <a:r>
              <a:rPr lang="en-US" altLang="en-US" sz="2800" dirty="0" err="1" smtClean="0">
                <a:latin typeface="Calibri" pitchFamily="34" charset="0"/>
              </a:rPr>
              <a:t>cilli</a:t>
            </a:r>
            <a:r>
              <a:rPr lang="en-US" altLang="en-US" sz="2800" dirty="0" smtClean="0">
                <a:latin typeface="Calibri" pitchFamily="34" charset="0"/>
              </a:rPr>
              <a:t> &amp; </a:t>
            </a:r>
            <a:r>
              <a:rPr lang="en-US" altLang="en-US" sz="2800" dirty="0" err="1" smtClean="0">
                <a:latin typeface="Calibri" pitchFamily="34" charset="0"/>
              </a:rPr>
              <a:t>pilli</a:t>
            </a:r>
            <a:endParaRPr lang="en-US" altLang="en-US" sz="2800" dirty="0" smtClean="0">
              <a:latin typeface="Calibri" pitchFamily="34" charset="0"/>
            </a:endParaRPr>
          </a:p>
          <a:p>
            <a:pPr marL="1422400" lvl="2" indent="-508000" eaLnBrk="1" hangingPunct="1">
              <a:buFontTx/>
              <a:buAutoNum type="romanLcPeriod"/>
            </a:pPr>
            <a:r>
              <a:rPr lang="en-US" altLang="en-US" sz="2800" dirty="0" smtClean="0">
                <a:latin typeface="Calibri" pitchFamily="34" charset="0"/>
              </a:rPr>
              <a:t>Ex: bacteria</a:t>
            </a:r>
            <a:endParaRPr lang="en-US" altLang="en-US" sz="2800" dirty="0" smtClean="0">
              <a:latin typeface="Times New Roman" pitchFamily="18" charset="0"/>
            </a:endParaRPr>
          </a:p>
        </p:txBody>
      </p:sp>
      <p:pic>
        <p:nvPicPr>
          <p:cNvPr id="4" name="Content Placeholder 3" descr="prokaryotic_cell_(bacteria)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505200"/>
            <a:ext cx="3962400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276600"/>
          </a:xfrm>
        </p:spPr>
        <p:txBody>
          <a:bodyPr/>
          <a:lstStyle/>
          <a:p>
            <a:pPr marL="1035050" lvl="1" indent="-57785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3200" b="1" smtClean="0">
                <a:latin typeface="Calibri" pitchFamily="34" charset="0"/>
              </a:rPr>
              <a:t>Eukaryotes </a:t>
            </a:r>
          </a:p>
          <a:p>
            <a:pPr marL="1409700" lvl="2" indent="-4953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DNA is held in the nucleus</a:t>
            </a:r>
          </a:p>
          <a:p>
            <a:pPr marL="1409700" lvl="2" indent="-4953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Contains </a:t>
            </a:r>
            <a:r>
              <a:rPr lang="en-US" altLang="en-US" sz="2800" i="1" u="sng" smtClean="0">
                <a:latin typeface="Calibri" pitchFamily="34" charset="0"/>
              </a:rPr>
              <a:t>organelles</a:t>
            </a:r>
          </a:p>
          <a:p>
            <a:pPr marL="1409700" lvl="2" indent="-4953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Eukaryotic cells are MUCH BIGGER then Prokaryotic cells.</a:t>
            </a:r>
          </a:p>
          <a:p>
            <a:pPr marL="1409700" lvl="2" indent="-4953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Can be </a:t>
            </a:r>
            <a:r>
              <a:rPr lang="en-US" altLang="en-US" sz="2800" i="1" u="sng" smtClean="0">
                <a:latin typeface="Calibri" pitchFamily="34" charset="0"/>
              </a:rPr>
              <a:t>multicellular</a:t>
            </a:r>
            <a:r>
              <a:rPr lang="en-US" altLang="en-US" sz="2800" smtClean="0">
                <a:latin typeface="Calibri" pitchFamily="34" charset="0"/>
              </a:rPr>
              <a:t> or </a:t>
            </a:r>
            <a:r>
              <a:rPr lang="en-US" altLang="en-US" sz="2800" i="1" u="sng" smtClean="0">
                <a:latin typeface="Calibri" pitchFamily="34" charset="0"/>
              </a:rPr>
              <a:t>unicellular</a:t>
            </a:r>
            <a:r>
              <a:rPr lang="en-US" altLang="en-US" sz="2800" smtClean="0">
                <a:latin typeface="Calibri" pitchFamily="34" charset="0"/>
              </a:rPr>
              <a:t> </a:t>
            </a:r>
          </a:p>
          <a:p>
            <a:pPr marL="1409700" lvl="2" indent="-4953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Ex: animals, plants, fungi, protist</a:t>
            </a:r>
            <a:endParaRPr lang="en-US" altLang="en-US" sz="2800" smtClean="0"/>
          </a:p>
        </p:txBody>
      </p:sp>
      <p:pic>
        <p:nvPicPr>
          <p:cNvPr id="29699" name="Picture 2" descr="eukaryotic ce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731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6400800" cy="6629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AutoNum type="romanUcPeriod" startAt="3"/>
            </a:pPr>
            <a:r>
              <a:rPr lang="en-US" altLang="en-US" sz="3600" smtClean="0">
                <a:latin typeface="Calibri" pitchFamily="34" charset="0"/>
              </a:rPr>
              <a:t>Discovery of Cells</a:t>
            </a:r>
          </a:p>
          <a:p>
            <a:pPr marL="1066800" lvl="1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3200" u="sng" smtClean="0">
                <a:latin typeface="Calibri" pitchFamily="34" charset="0"/>
              </a:rPr>
              <a:t>Robert Hooke</a:t>
            </a:r>
          </a:p>
          <a:p>
            <a:pPr marL="1422400" lvl="2" indent="-508000" eaLnBrk="1" hangingPunct="1">
              <a:lnSpc>
                <a:spcPct val="8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British scientist who first observed and named cells </a:t>
            </a:r>
          </a:p>
          <a:p>
            <a:pPr marL="1422400" lvl="2" indent="-508000" eaLnBrk="1" hangingPunct="1">
              <a:lnSpc>
                <a:spcPct val="8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studied bark of trees in 1665</a:t>
            </a:r>
            <a:endParaRPr lang="en-US" altLang="en-US" sz="2800" smtClean="0"/>
          </a:p>
          <a:p>
            <a:pPr marL="1066800" lvl="1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3200" u="sng" smtClean="0">
                <a:latin typeface="Calibri" pitchFamily="34" charset="0"/>
              </a:rPr>
              <a:t>Virchow</a:t>
            </a:r>
          </a:p>
          <a:p>
            <a:pPr marL="1422400" lvl="2" indent="-508000" eaLnBrk="1" hangingPunct="1">
              <a:lnSpc>
                <a:spcPct val="8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Russian Scientist came up with the </a:t>
            </a:r>
            <a:r>
              <a:rPr lang="en-US" altLang="en-US" sz="2800" b="1" i="1" u="sng" smtClean="0">
                <a:latin typeface="Calibri" pitchFamily="34" charset="0"/>
              </a:rPr>
              <a:t>Cell Theory:</a:t>
            </a:r>
            <a:endParaRPr lang="en-US" altLang="en-US" sz="2800" b="1" smtClean="0">
              <a:latin typeface="Calibri" pitchFamily="34" charset="0"/>
            </a:endParaRPr>
          </a:p>
          <a:p>
            <a:pPr marL="1828800" lvl="3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34" charset="0"/>
              </a:rPr>
              <a:t>All organisms are composed of one or more cells</a:t>
            </a:r>
          </a:p>
          <a:p>
            <a:pPr marL="1828800" lvl="3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34" charset="0"/>
              </a:rPr>
              <a:t>The cell is the basic unit of organization</a:t>
            </a:r>
          </a:p>
          <a:p>
            <a:pPr marL="1828800" lvl="3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34" charset="0"/>
              </a:rPr>
              <a:t>All cells come from preexisting cells</a:t>
            </a:r>
            <a:endParaRPr lang="en-US" altLang="en-US" sz="2800" i="1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35814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AutoNum type="romanUcPeriod" startAt="4"/>
            </a:pPr>
            <a:r>
              <a:rPr lang="en-US" altLang="en-US" sz="3600" smtClean="0">
                <a:latin typeface="Calibri" pitchFamily="34" charset="0"/>
              </a:rPr>
              <a:t>What are </a:t>
            </a:r>
            <a:r>
              <a:rPr lang="en-US" altLang="en-US" sz="3600" b="1" i="1" u="sng" smtClean="0">
                <a:latin typeface="Calibri" pitchFamily="34" charset="0"/>
              </a:rPr>
              <a:t>Organelles</a:t>
            </a:r>
            <a:r>
              <a:rPr lang="en-US" altLang="en-US" sz="3600" smtClean="0">
                <a:latin typeface="Calibri" pitchFamily="34" charset="0"/>
              </a:rPr>
              <a:t>?</a:t>
            </a:r>
          </a:p>
          <a:p>
            <a:pPr marL="1168400" lvl="1" indent="-711200" eaLnBrk="1" hangingPunct="1">
              <a:lnSpc>
                <a:spcPct val="80000"/>
              </a:lnSpc>
              <a:buFontTx/>
              <a:buAutoNum type="romanUcPeriod"/>
            </a:pPr>
            <a:r>
              <a:rPr lang="en-US" altLang="en-US" smtClean="0">
                <a:latin typeface="Calibri" pitchFamily="34" charset="0"/>
              </a:rPr>
              <a:t>Tiny organs of a </a:t>
            </a:r>
            <a:r>
              <a:rPr lang="en-US" altLang="en-US" b="1" u="sng" smtClean="0">
                <a:latin typeface="Calibri" pitchFamily="34" charset="0"/>
              </a:rPr>
              <a:t>Eukaryotic cell</a:t>
            </a:r>
          </a:p>
          <a:p>
            <a:pPr marL="1168400" lvl="1" indent="-711200" eaLnBrk="1" hangingPunct="1">
              <a:lnSpc>
                <a:spcPct val="80000"/>
              </a:lnSpc>
              <a:buFontTx/>
              <a:buAutoNum type="romanUcPeriod"/>
            </a:pPr>
            <a:r>
              <a:rPr lang="en-US" altLang="en-US" smtClean="0">
                <a:latin typeface="Calibri" pitchFamily="34" charset="0"/>
              </a:rPr>
              <a:t>Most organelles have an outer membrane layer.</a:t>
            </a:r>
          </a:p>
          <a:p>
            <a:pPr marL="1524000" lvl="2" indent="-609600" eaLnBrk="1" hangingPunct="1">
              <a:lnSpc>
                <a:spcPct val="80000"/>
              </a:lnSpc>
              <a:buFontTx/>
              <a:buAutoNum type="romanLcPeriod"/>
            </a:pPr>
            <a:r>
              <a:rPr lang="en-US" altLang="en-US" smtClean="0">
                <a:latin typeface="Calibri" pitchFamily="34" charset="0"/>
              </a:rPr>
              <a:t>Membranes are made of </a:t>
            </a:r>
            <a:r>
              <a:rPr lang="en-US" altLang="en-US" b="1" i="1" u="sng" smtClean="0">
                <a:latin typeface="Calibri" pitchFamily="34" charset="0"/>
              </a:rPr>
              <a:t>lipids</a:t>
            </a:r>
          </a:p>
          <a:p>
            <a:pPr marL="1524000" lvl="2" indent="-609600" eaLnBrk="1" hangingPunct="1">
              <a:lnSpc>
                <a:spcPct val="80000"/>
              </a:lnSpc>
              <a:buFontTx/>
              <a:buAutoNum type="romanLcPeriod"/>
            </a:pPr>
            <a:r>
              <a:rPr lang="en-US" altLang="en-US" smtClean="0">
                <a:latin typeface="Calibri" pitchFamily="34" charset="0"/>
              </a:rPr>
              <a:t>The lipid membranes keep the inside of the organelle separate from the outside. (like a wall)</a:t>
            </a:r>
          </a:p>
          <a:p>
            <a:pPr marL="1168400" lvl="1" indent="-711200" eaLnBrk="1" hangingPunct="1">
              <a:lnSpc>
                <a:spcPct val="80000"/>
              </a:lnSpc>
              <a:buFontTx/>
              <a:buAutoNum type="romanUcPeriod"/>
            </a:pPr>
            <a:r>
              <a:rPr lang="en-US" altLang="en-US" smtClean="0">
                <a:latin typeface="Calibri" pitchFamily="34" charset="0"/>
              </a:rPr>
              <a:t>Each Organelle has a job to do.</a:t>
            </a:r>
          </a:p>
          <a:p>
            <a:pPr marL="1168400" lvl="1" indent="-711200" eaLnBrk="1" hangingPunct="1">
              <a:lnSpc>
                <a:spcPct val="80000"/>
              </a:lnSpc>
              <a:buFontTx/>
              <a:buAutoNum type="romanUcPeriod"/>
            </a:pPr>
            <a:r>
              <a:rPr lang="en-US" altLang="en-US" smtClean="0">
                <a:latin typeface="Calibri" pitchFamily="34" charset="0"/>
              </a:rPr>
              <a:t>There are a lot of different organelles.</a:t>
            </a:r>
          </a:p>
        </p:txBody>
      </p:sp>
      <p:pic>
        <p:nvPicPr>
          <p:cNvPr id="31747" name="Picture 3" descr="organel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810000"/>
            <a:ext cx="82946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660400" indent="-660400">
              <a:buFontTx/>
              <a:buAutoNum type="arabicPeriod"/>
            </a:pPr>
            <a:r>
              <a:rPr lang="en-US" altLang="en-US" sz="4000" smtClean="0">
                <a:latin typeface="Calibri" pitchFamily="34" charset="0"/>
              </a:rPr>
              <a:t>Plasma membrane</a:t>
            </a:r>
          </a:p>
          <a:p>
            <a:pPr marL="1035050" lvl="1" indent="-577850"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Structure and Security</a:t>
            </a:r>
          </a:p>
          <a:p>
            <a:pPr marL="1035050" lvl="1" indent="-577850"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Surrounds the </a:t>
            </a:r>
            <a:r>
              <a:rPr lang="en-US" altLang="en-US" sz="3600" i="1" u="sng" smtClean="0">
                <a:latin typeface="Calibri" pitchFamily="34" charset="0"/>
              </a:rPr>
              <a:t>entire</a:t>
            </a:r>
            <a:r>
              <a:rPr lang="en-US" altLang="en-US" sz="3600" smtClean="0">
                <a:latin typeface="Calibri" pitchFamily="34" charset="0"/>
              </a:rPr>
              <a:t> cell</a:t>
            </a:r>
          </a:p>
          <a:p>
            <a:pPr marL="1035050" lvl="1" indent="-577850"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Made of </a:t>
            </a:r>
            <a:r>
              <a:rPr lang="en-US" altLang="en-US" sz="3600" b="1" i="1" u="sng" smtClean="0">
                <a:latin typeface="Calibri" pitchFamily="34" charset="0"/>
              </a:rPr>
              <a:t>Phospholipids</a:t>
            </a:r>
            <a:r>
              <a:rPr lang="en-US" altLang="en-US" sz="3600" smtClean="0">
                <a:latin typeface="Calibri" pitchFamily="34" charset="0"/>
              </a:rPr>
              <a:t> and </a:t>
            </a:r>
            <a:r>
              <a:rPr lang="en-US" altLang="en-US" sz="3600" b="1" i="1" u="sng" smtClean="0">
                <a:latin typeface="Calibri" pitchFamily="34" charset="0"/>
              </a:rPr>
              <a:t>Proteins</a:t>
            </a:r>
          </a:p>
        </p:txBody>
      </p:sp>
      <p:pic>
        <p:nvPicPr>
          <p:cNvPr id="32771" name="Picture 9" descr="mlbio10a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350"/>
            <a:ext cx="5105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3124200"/>
          </a:xfrm>
        </p:spPr>
        <p:txBody>
          <a:bodyPr/>
          <a:lstStyle/>
          <a:p>
            <a:pPr marL="577850" indent="-577850">
              <a:lnSpc>
                <a:spcPct val="90000"/>
              </a:lnSpc>
              <a:buFontTx/>
              <a:buAutoNum type="arabicPeriod" startAt="2"/>
            </a:pPr>
            <a:r>
              <a:rPr lang="en-US" altLang="en-US" sz="4000" smtClean="0">
                <a:latin typeface="Calibri" pitchFamily="34" charset="0"/>
              </a:rPr>
              <a:t>*Cell Wall- (Plants Only)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Used for structure (Helps plants stand up)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Surrounds the entire cell (even the plasma membrane) 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Like a solid wall</a:t>
            </a:r>
          </a:p>
        </p:txBody>
      </p:sp>
      <p:pic>
        <p:nvPicPr>
          <p:cNvPr id="33796" name="Picture 6" descr="plant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3200400"/>
          </a:xfrm>
        </p:spPr>
        <p:txBody>
          <a:bodyPr>
            <a:normAutofit lnSpcReduction="10000"/>
          </a:bodyPr>
          <a:lstStyle/>
          <a:p>
            <a:pPr marL="742950" indent="-742950">
              <a:buFontTx/>
              <a:buAutoNum type="arabicPeriod" startAt="3"/>
              <a:defRPr/>
            </a:pPr>
            <a:r>
              <a:rPr lang="en-US" dirty="0" smtClean="0">
                <a:latin typeface="Calibri" pitchFamily="34" charset="0"/>
              </a:rPr>
              <a:t>Cytoplasm and Cytoskeleton- Work Area (Not really an organelle)</a:t>
            </a:r>
          </a:p>
          <a:p>
            <a:pPr marL="1314450" lvl="1" indent="-857250"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Cytoplasm- The fluid that makes up the inside of the cell.</a:t>
            </a:r>
          </a:p>
          <a:p>
            <a:pPr marL="1714500" lvl="2" indent="-857250"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Organelles and proteins work in this space.</a:t>
            </a:r>
          </a:p>
          <a:p>
            <a:pPr marL="1314450" lvl="1" indent="-857250"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Cytoskeleton- made of proteins and used as tracks for the movement of organelles.</a:t>
            </a:r>
          </a:p>
        </p:txBody>
      </p:sp>
      <p:pic>
        <p:nvPicPr>
          <p:cNvPr id="34819" name="Content Placeholder 3" descr="cytoplas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4953000" cy="36179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2895600"/>
          </a:xfrm>
        </p:spPr>
        <p:txBody>
          <a:bodyPr/>
          <a:lstStyle/>
          <a:p>
            <a:pPr marL="742950" indent="-742950">
              <a:buFontTx/>
              <a:buAutoNum type="arabicPeriod" startAt="4"/>
            </a:pPr>
            <a:r>
              <a:rPr lang="en-US" altLang="en-US" sz="4000" smtClean="0">
                <a:latin typeface="Calibri" pitchFamily="34" charset="0"/>
              </a:rPr>
              <a:t>Nucleus- main office</a:t>
            </a:r>
          </a:p>
          <a:p>
            <a:pPr marL="1035050" lvl="1" indent="-577850"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Where the </a:t>
            </a:r>
            <a:r>
              <a:rPr lang="en-US" altLang="en-US" sz="3600" b="1" i="1" u="sng" smtClean="0">
                <a:latin typeface="Calibri" pitchFamily="34" charset="0"/>
              </a:rPr>
              <a:t>DNA</a:t>
            </a:r>
            <a:r>
              <a:rPr lang="en-US" altLang="en-US" sz="3600" smtClean="0">
                <a:latin typeface="Calibri" pitchFamily="34" charset="0"/>
              </a:rPr>
              <a:t> is kept.</a:t>
            </a:r>
          </a:p>
          <a:p>
            <a:pPr marL="1409700" lvl="2" indent="-495300">
              <a:buFontTx/>
              <a:buAutoNum type="alphaLcPeriod"/>
            </a:pPr>
            <a:r>
              <a:rPr lang="en-US" altLang="en-US" sz="3200" smtClean="0">
                <a:latin typeface="Calibri" pitchFamily="34" charset="0"/>
              </a:rPr>
              <a:t>DNA is the blueprint for making proteins</a:t>
            </a:r>
          </a:p>
          <a:p>
            <a:pPr marL="1035050" lvl="1" indent="-577850">
              <a:buFontTx/>
              <a:buAutoNum type="romanLcPeriod"/>
            </a:pPr>
            <a:r>
              <a:rPr lang="en-US" altLang="en-US" sz="3600" smtClean="0">
                <a:latin typeface="Calibri" pitchFamily="34" charset="0"/>
              </a:rPr>
              <a:t>Ribosomes are made in the nucleolus.</a:t>
            </a:r>
          </a:p>
        </p:txBody>
      </p:sp>
      <p:pic>
        <p:nvPicPr>
          <p:cNvPr id="35843" name="Picture 9" descr="mlbio10a0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410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51054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altLang="en-US" smtClean="0">
                <a:latin typeface="Calibri" pitchFamily="34" charset="0"/>
              </a:rPr>
              <a:t>Characteristics of Life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3200" smtClean="0">
                <a:latin typeface="Calibri" pitchFamily="34" charset="0"/>
              </a:rPr>
              <a:t>What makes something living?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Has an orderly structure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Produce offspring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Grow and develop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Requires energy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Expels waste / Respiration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Made of at least </a:t>
            </a:r>
            <a:r>
              <a:rPr lang="en-US" altLang="en-US" sz="2800" b="1" u="sng" smtClean="0">
                <a:latin typeface="Calibri" pitchFamily="34" charset="0"/>
              </a:rPr>
              <a:t>one cell</a:t>
            </a:r>
          </a:p>
          <a:p>
            <a:pPr marL="1981200" lvl="3" indent="-609600" eaLnBrk="1" hangingPunct="1">
              <a:lnSpc>
                <a:spcPct val="90000"/>
              </a:lnSpc>
              <a:buFontTx/>
              <a:buAutoNum type="romanLcPeriod"/>
            </a:pPr>
            <a:r>
              <a:rPr lang="en-US" altLang="en-US" sz="2400" b="1" u="sng" smtClean="0">
                <a:latin typeface="Calibri" pitchFamily="34" charset="0"/>
              </a:rPr>
              <a:t>A cell in and of itself is considered a living thing because it performs all of these functions.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3494088"/>
          </a:xfrm>
        </p:spPr>
        <p:txBody>
          <a:bodyPr>
            <a:normAutofit lnSpcReduction="10000"/>
          </a:bodyPr>
          <a:lstStyle/>
          <a:p>
            <a:pPr marL="742950" indent="-742950">
              <a:buFontTx/>
              <a:buAutoNum type="arabicPeriod" startAt="5"/>
            </a:pPr>
            <a:r>
              <a:rPr lang="en-US" altLang="en-US" sz="4000" dirty="0" smtClean="0">
                <a:latin typeface="Calibri" pitchFamily="34" charset="0"/>
              </a:rPr>
              <a:t>Ribosomes- worker-bees 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Created in the nucleus- are in fact RNA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They </a:t>
            </a:r>
            <a:r>
              <a:rPr lang="en-US" altLang="en-US" b="1" i="1" u="sng" dirty="0" smtClean="0">
                <a:latin typeface="Calibri" pitchFamily="34" charset="0"/>
              </a:rPr>
              <a:t>help make proteins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Can be attached to ER or free floating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Attached to ER make proteins to be shipped out of the cell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Free floating make protein  for the cell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In Eukaryotes and Prokaryotes</a:t>
            </a:r>
          </a:p>
        </p:txBody>
      </p:sp>
      <p:pic>
        <p:nvPicPr>
          <p:cNvPr id="36867" name="Picture 9" descr="mlbio10a025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494088"/>
            <a:ext cx="47593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 connected to nucle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3152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10"/>
          <p:cNvSpPr>
            <a:spLocks noGrp="1"/>
          </p:cNvSpPr>
          <p:nvPr>
            <p:ph/>
          </p:nvPr>
        </p:nvSpPr>
        <p:spPr>
          <a:xfrm>
            <a:off x="0" y="0"/>
            <a:ext cx="8839200" cy="3886200"/>
          </a:xfrm>
        </p:spPr>
        <p:txBody>
          <a:bodyPr/>
          <a:lstStyle/>
          <a:p>
            <a:pPr marL="514350" indent="-514350">
              <a:buFontTx/>
              <a:buAutoNum type="arabicPeriod" startAt="6"/>
            </a:pPr>
            <a:r>
              <a:rPr lang="en-US" altLang="en-US" sz="4000" smtClean="0">
                <a:latin typeface="Calibri" pitchFamily="34" charset="0"/>
              </a:rPr>
              <a:t>Endoplasmic Reticulum (ER)</a:t>
            </a:r>
          </a:p>
          <a:p>
            <a:pPr marL="1257300" lvl="1" indent="-857250">
              <a:buFontTx/>
              <a:buAutoNum type="romanLcPeriod"/>
            </a:pPr>
            <a:r>
              <a:rPr lang="en-US" altLang="en-US" sz="3200" smtClean="0">
                <a:latin typeface="Calibri" pitchFamily="34" charset="0"/>
              </a:rPr>
              <a:t>Two Types</a:t>
            </a:r>
          </a:p>
          <a:p>
            <a:pPr marL="1371600" lvl="2" indent="-571500"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Rough ER- Finishes protein- </a:t>
            </a:r>
            <a:r>
              <a:rPr lang="en-US" altLang="en-US" smtClean="0">
                <a:latin typeface="Calibri" pitchFamily="34" charset="0"/>
              </a:rPr>
              <a:t>Specialized proteins are completed here and shipped off to other parts of the cell.</a:t>
            </a:r>
            <a:endParaRPr lang="en-US" altLang="en-US" sz="2800" smtClean="0">
              <a:latin typeface="Calibri" pitchFamily="34" charset="0"/>
            </a:endParaRPr>
          </a:p>
          <a:p>
            <a:pPr marL="1828800" lvl="3" indent="-571500">
              <a:buFontTx/>
              <a:buAutoNum type="romanLcPeriod"/>
            </a:pPr>
            <a:r>
              <a:rPr lang="en-US" altLang="en-US" sz="2400" smtClean="0">
                <a:latin typeface="Calibri" pitchFamily="34" charset="0"/>
              </a:rPr>
              <a:t>Located next to the nucleus.</a:t>
            </a:r>
          </a:p>
          <a:p>
            <a:pPr marL="1828800" lvl="3" indent="-571500">
              <a:buFontTx/>
              <a:buAutoNum type="romanLcPeriod"/>
            </a:pPr>
            <a:r>
              <a:rPr lang="en-US" altLang="en-US" sz="2400" smtClean="0">
                <a:latin typeface="Calibri" pitchFamily="34" charset="0"/>
              </a:rPr>
              <a:t>Where ribosomes are located.</a:t>
            </a:r>
          </a:p>
          <a:p>
            <a:pPr marL="1371600" lvl="2" indent="-571500"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Smooth ER- Makes Lipids / Breakdown toxins</a:t>
            </a: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14450" indent="-857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771650" indent="-8572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7"/>
            </a:pPr>
            <a:r>
              <a:rPr lang="en-US" altLang="en-US" sz="4000">
                <a:latin typeface="Calibri" pitchFamily="34" charset="0"/>
              </a:rPr>
              <a:t>Golgi Complex</a:t>
            </a:r>
          </a:p>
          <a:p>
            <a:pPr lvl="1" eaLnBrk="1" hangingPunct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latin typeface="Calibri" pitchFamily="34" charset="0"/>
              </a:rPr>
              <a:t>Package &amp; ships proteins to other parts of the cell.</a:t>
            </a:r>
          </a:p>
          <a:p>
            <a:pPr lvl="2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3200">
                <a:latin typeface="Calibri" pitchFamily="34" charset="0"/>
              </a:rPr>
              <a:t>Golgi receives and sends proteins in objects called </a:t>
            </a:r>
            <a:r>
              <a:rPr lang="en-US" altLang="en-US" sz="3200" b="1" i="1" u="sng">
                <a:latin typeface="Calibri" pitchFamily="34" charset="0"/>
              </a:rPr>
              <a:t>Vesicles</a:t>
            </a:r>
            <a:r>
              <a:rPr lang="en-US" altLang="en-US" sz="3200">
                <a:latin typeface="Calibri" pitchFamily="34" charset="0"/>
              </a:rPr>
              <a:t>.</a:t>
            </a:r>
          </a:p>
        </p:txBody>
      </p:sp>
      <p:pic>
        <p:nvPicPr>
          <p:cNvPr id="38915" name="Picture 10" descr="mlbio10a025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4102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lysosome in 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743200"/>
            <a:ext cx="558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eaLnBrk="0" hangingPunct="0">
              <a:buFont typeface="+mj-lt"/>
              <a:buAutoNum type="arabicPeriod" startAt="8"/>
              <a:defRPr/>
            </a:pPr>
            <a:r>
              <a:rPr lang="en-US" sz="40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Lysosomes</a:t>
            </a:r>
            <a:r>
              <a:rPr lang="en-US" sz="44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marL="1314450" lvl="1" indent="-857250" eaLnBrk="0" hangingPunct="0">
              <a:buFont typeface="+mj-lt"/>
              <a:buAutoNum type="romanLcPeriod"/>
              <a:defRPr/>
            </a:pPr>
            <a:r>
              <a:rPr lang="en-US" sz="36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recycling &amp; waste removal</a:t>
            </a:r>
          </a:p>
          <a:p>
            <a:pPr marL="1657350" lvl="2" indent="-742950" eaLnBrk="0" hangingPunct="0">
              <a:buFont typeface="+mj-lt"/>
              <a:buAutoNum type="alphaLcPeriod"/>
              <a:defRPr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Can break up food particles into smaller parts for cell to use.</a:t>
            </a:r>
          </a:p>
          <a:p>
            <a:pPr marL="1657350" lvl="2" indent="-742950" eaLnBrk="0" hangingPunct="0">
              <a:buFont typeface="+mj-lt"/>
              <a:buAutoNum type="alphaLcPeriod"/>
              <a:defRPr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Can break down old useless organelles</a:t>
            </a:r>
            <a:endParaRPr lang="en-US" sz="32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 descr="chloroplast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4800600" cy="3810000"/>
          </a:xfrm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0"/>
            <a:ext cx="9144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14450" indent="-857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657350" indent="-742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9"/>
            </a:pPr>
            <a:r>
              <a:rPr lang="en-US" altLang="en-US" sz="4000">
                <a:solidFill>
                  <a:srgbClr val="000000"/>
                </a:solidFill>
                <a:latin typeface="Calibri" pitchFamily="34" charset="0"/>
              </a:rPr>
              <a:t>*Chloroplast (Plants Only)</a:t>
            </a:r>
          </a:p>
          <a:p>
            <a:pPr lvl="1" eaLnBrk="1" hangingPunct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latin typeface="Calibri" pitchFamily="34" charset="0"/>
              </a:rPr>
              <a:t>Converts light into </a:t>
            </a:r>
            <a:r>
              <a:rPr lang="en-US" altLang="en-US" sz="3600" b="1" i="1" u="sng">
                <a:latin typeface="Calibri" pitchFamily="34" charset="0"/>
              </a:rPr>
              <a:t>Carbohydrates</a:t>
            </a:r>
            <a:r>
              <a:rPr lang="en-US" altLang="en-US" sz="3600">
                <a:latin typeface="Calibri" pitchFamily="34" charset="0"/>
              </a:rPr>
              <a:t>.</a:t>
            </a:r>
          </a:p>
          <a:p>
            <a:pPr lvl="2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3200" b="1" i="1" u="sng">
                <a:latin typeface="Calibri" pitchFamily="34" charset="0"/>
              </a:rPr>
              <a:t>Carbohydrates</a:t>
            </a:r>
            <a:r>
              <a:rPr lang="en-US" altLang="en-US" sz="3200">
                <a:latin typeface="Calibri" pitchFamily="34" charset="0"/>
              </a:rPr>
              <a:t> are used by the cell for energy!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mitochondria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495800" cy="3898900"/>
          </a:xfrm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14450" indent="-857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657350" indent="-742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10"/>
            </a:pPr>
            <a:r>
              <a:rPr lang="en-US" altLang="en-US" sz="4000">
                <a:solidFill>
                  <a:srgbClr val="000000"/>
                </a:solidFill>
                <a:latin typeface="Calibri" pitchFamily="34" charset="0"/>
              </a:rPr>
              <a:t>Mitochondria</a:t>
            </a:r>
          </a:p>
          <a:p>
            <a:pPr lvl="1" eaLnBrk="1" hangingPunct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Provides cell with energy!</a:t>
            </a:r>
          </a:p>
          <a:p>
            <a:pPr lvl="2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Does this by breaking down </a:t>
            </a:r>
            <a:r>
              <a:rPr lang="en-US" altLang="en-US" sz="3200" b="1" i="1" u="sng">
                <a:solidFill>
                  <a:srgbClr val="000000"/>
                </a:solidFill>
                <a:latin typeface="Calibri" pitchFamily="34" charset="0"/>
              </a:rPr>
              <a:t>Carbohydrates</a:t>
            </a:r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Vacuolei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958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14450" indent="-857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11"/>
            </a:pPr>
            <a:r>
              <a:rPr lang="en-US" altLang="en-US" sz="4000">
                <a:solidFill>
                  <a:srgbClr val="000000"/>
                </a:solidFill>
                <a:latin typeface="Calibri" pitchFamily="34" charset="0"/>
              </a:rPr>
              <a:t>Vacuole </a:t>
            </a:r>
          </a:p>
          <a:p>
            <a:pPr lvl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Stores water and waste/toxins</a:t>
            </a:r>
          </a:p>
          <a:p>
            <a:pPr lvl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In plants, puts pressure against the </a:t>
            </a:r>
            <a:r>
              <a:rPr lang="en-US" altLang="en-US" sz="3600" i="1" u="sng">
                <a:solidFill>
                  <a:srgbClr val="000000"/>
                </a:solidFill>
                <a:latin typeface="Calibri" pitchFamily="34" charset="0"/>
              </a:rPr>
              <a:t>cell wall </a:t>
            </a: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to keep cell rigid.</a:t>
            </a:r>
            <a:endParaRPr lang="en-US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gella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4333875" cy="3200400"/>
          </a:xfrm>
        </p:spPr>
      </p:pic>
      <p:pic>
        <p:nvPicPr>
          <p:cNvPr id="5" name="Picture 4" descr="ci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314450" indent="-857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12"/>
            </a:pPr>
            <a:r>
              <a:rPr lang="en-US" altLang="en-US" sz="4000">
                <a:solidFill>
                  <a:srgbClr val="000000"/>
                </a:solidFill>
                <a:latin typeface="Calibri" pitchFamily="34" charset="0"/>
              </a:rPr>
              <a:t>Cilia &amp; Flagella</a:t>
            </a:r>
          </a:p>
          <a:p>
            <a:pPr lvl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Cillia - catches particles</a:t>
            </a:r>
          </a:p>
          <a:p>
            <a:pPr lvl="1">
              <a:spcBef>
                <a:spcPct val="0"/>
              </a:spcBef>
              <a:buFont typeface="Arial" charset="0"/>
              <a:buAutoNum type="romanLcPeriod"/>
            </a:pPr>
            <a:r>
              <a:rPr lang="en-US" altLang="en-US" sz="3600">
                <a:solidFill>
                  <a:srgbClr val="000000"/>
                </a:solidFill>
                <a:latin typeface="Calibri" pitchFamily="34" charset="0"/>
              </a:rPr>
              <a:t>Flagella - used for movement</a:t>
            </a:r>
            <a:r>
              <a:rPr lang="en-US" altLang="en-US" sz="440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t>Comparison of Animal and Plant cells</a:t>
            </a:r>
          </a:p>
        </p:txBody>
      </p:sp>
      <p:sp>
        <p:nvSpPr>
          <p:cNvPr id="47107" name="TextBox 16"/>
          <p:cNvSpPr txBox="1">
            <a:spLocks noChangeArrowheads="1"/>
          </p:cNvSpPr>
          <p:nvPr/>
        </p:nvSpPr>
        <p:spPr bwMode="auto">
          <a:xfrm>
            <a:off x="762000" y="61722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Plant-like</a:t>
            </a:r>
          </a:p>
        </p:txBody>
      </p:sp>
      <p:sp>
        <p:nvSpPr>
          <p:cNvPr id="47108" name="TextBox 17"/>
          <p:cNvSpPr txBox="1">
            <a:spLocks noChangeArrowheads="1"/>
          </p:cNvSpPr>
          <p:nvPr/>
        </p:nvSpPr>
        <p:spPr bwMode="auto">
          <a:xfrm>
            <a:off x="7086600" y="64770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Animal-like</a:t>
            </a:r>
          </a:p>
        </p:txBody>
      </p:sp>
      <p:sp>
        <p:nvSpPr>
          <p:cNvPr id="47109" name="TextBox 18"/>
          <p:cNvSpPr txBox="1">
            <a:spLocks noChangeArrowheads="1"/>
          </p:cNvSpPr>
          <p:nvPr/>
        </p:nvSpPr>
        <p:spPr bwMode="auto">
          <a:xfrm>
            <a:off x="3810000" y="5486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Fungus-like</a:t>
            </a:r>
          </a:p>
        </p:txBody>
      </p:sp>
      <p:pic>
        <p:nvPicPr>
          <p:cNvPr id="47110" name="Picture 2" descr="http://rst.gsfc.nasa.gov/Sect20/plnt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152400" y="3429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Lysosome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219200" y="3657600"/>
            <a:ext cx="45720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TextBox 12"/>
          <p:cNvSpPr txBox="1">
            <a:spLocks noChangeArrowheads="1"/>
          </p:cNvSpPr>
          <p:nvPr/>
        </p:nvSpPr>
        <p:spPr bwMode="auto">
          <a:xfrm>
            <a:off x="1981200" y="5638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Vesicle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095500" y="52959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Unit 2d.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Osmosis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marL="1524000" lvl="2" indent="-609600" eaLnBrk="1" hangingPunct="1">
              <a:lnSpc>
                <a:spcPct val="90000"/>
              </a:lnSpc>
              <a:buFontTx/>
              <a:buAutoNum type="romanLcPeriod" startAt="7"/>
            </a:pPr>
            <a:r>
              <a:rPr lang="en-US" altLang="en-US" smtClean="0">
                <a:latin typeface="Calibri" pitchFamily="34" charset="0"/>
              </a:rPr>
              <a:t>Adjust to change in the environment involves. . . </a:t>
            </a:r>
          </a:p>
          <a:p>
            <a:pPr marL="1784350" lvl="3" indent="-4127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u="sng" smtClean="0">
                <a:latin typeface="Calibri" pitchFamily="34" charset="0"/>
              </a:rPr>
              <a:t>Responding to Stimuli</a:t>
            </a:r>
          </a:p>
          <a:p>
            <a:pPr marL="2286000" lvl="4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smtClean="0">
                <a:latin typeface="Calibri" pitchFamily="34" charset="0"/>
              </a:rPr>
              <a:t>Ex. Getting a shot (the stimulus) makes you flinch</a:t>
            </a:r>
            <a:endParaRPr lang="en-US" altLang="en-US" sz="1800" smtClean="0">
              <a:latin typeface="Calibri" pitchFamily="34" charset="0"/>
            </a:endParaRPr>
          </a:p>
          <a:p>
            <a:pPr marL="1784350" lvl="3" indent="-412750" eaLnBrk="1" hangingPunct="1">
              <a:buFontTx/>
              <a:buAutoNum type="arabicPeriod" startAt="2"/>
            </a:pPr>
            <a:r>
              <a:rPr lang="en-US" altLang="en-US" sz="2400" u="sng" smtClean="0">
                <a:latin typeface="Calibri" pitchFamily="34" charset="0"/>
              </a:rPr>
              <a:t>Homeostasis</a:t>
            </a:r>
            <a:r>
              <a:rPr lang="en-US" altLang="en-US" sz="2400" smtClean="0">
                <a:latin typeface="Calibri" pitchFamily="34" charset="0"/>
              </a:rPr>
              <a:t> = Regulation of organism’s internal environment to maintain conditions suitable for survival</a:t>
            </a:r>
            <a:r>
              <a:rPr lang="en-US" altLang="en-US" smtClean="0">
                <a:latin typeface="Calibri" pitchFamily="34" charset="0"/>
              </a:rPr>
              <a:t>. </a:t>
            </a:r>
          </a:p>
          <a:p>
            <a:pPr marL="2286000" lvl="4" indent="-457200" eaLnBrk="1" hangingPunct="1">
              <a:buFontTx/>
              <a:buAutoNum type="alphaLcPeriod"/>
            </a:pPr>
            <a:r>
              <a:rPr lang="en-US" altLang="en-US" sz="2400" smtClean="0">
                <a:latin typeface="Calibri" pitchFamily="34" charset="0"/>
              </a:rPr>
              <a:t>Ex: humans sweating and shivering</a:t>
            </a:r>
            <a:endParaRPr lang="en-US" altLang="en-US" smtClean="0">
              <a:latin typeface="Calibri" pitchFamily="34" charset="0"/>
            </a:endParaRPr>
          </a:p>
          <a:p>
            <a:pPr marL="1784350" lvl="3" indent="-412750">
              <a:buFontTx/>
              <a:buAutoNum type="arabicPeriod" startAt="3"/>
            </a:pPr>
            <a:r>
              <a:rPr lang="en-US" altLang="en-US" sz="2400" u="sng" smtClean="0">
                <a:latin typeface="Calibri" pitchFamily="34" charset="0"/>
              </a:rPr>
              <a:t>Adaptation</a:t>
            </a:r>
            <a:r>
              <a:rPr lang="en-US" altLang="en-US" sz="2400" smtClean="0">
                <a:latin typeface="Calibri" pitchFamily="34" charset="0"/>
              </a:rPr>
              <a:t> = Inherited from generations (over time) that enables an organism to survive &amp; reproduce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86200"/>
          </a:xfrm>
        </p:spPr>
        <p:txBody>
          <a:bodyPr/>
          <a:lstStyle/>
          <a:p>
            <a:pPr marL="812800" indent="-812800">
              <a:buFontTx/>
              <a:buAutoNum type="romanUcPeriod" startAt="5"/>
            </a:pPr>
            <a:r>
              <a:rPr lang="en-US" altLang="en-US" sz="3600" smtClean="0">
                <a:latin typeface="Calibri" pitchFamily="34" charset="0"/>
              </a:rPr>
              <a:t>How stuff gets into and out of the cell</a:t>
            </a:r>
          </a:p>
          <a:p>
            <a:pPr marL="1111250" lvl="1" indent="-711200">
              <a:buFontTx/>
              <a:buAutoNum type="arabicPeriod"/>
            </a:pPr>
            <a:r>
              <a:rPr lang="en-US" altLang="en-US" sz="3200" smtClean="0">
                <a:latin typeface="Calibri" pitchFamily="34" charset="0"/>
              </a:rPr>
              <a:t>Passive Transport</a:t>
            </a:r>
          </a:p>
          <a:p>
            <a:pPr marL="1409700" lvl="2" indent="-609600">
              <a:buFontTx/>
              <a:buAutoNum type="romanLcPeriod"/>
            </a:pPr>
            <a:r>
              <a:rPr lang="en-US" altLang="en-US" sz="2800" smtClean="0">
                <a:latin typeface="Calibri" pitchFamily="34" charset="0"/>
              </a:rPr>
              <a:t>Particles can enter and exit the cell without the use of energy.</a:t>
            </a:r>
          </a:p>
          <a:p>
            <a:pPr marL="1771650" lvl="3" indent="-514350">
              <a:buFontTx/>
              <a:buAutoNum type="arabicPeriod"/>
            </a:pPr>
            <a:r>
              <a:rPr lang="en-US" altLang="en-US" sz="2400" u="sng" smtClean="0">
                <a:latin typeface="Calibri" pitchFamily="34" charset="0"/>
              </a:rPr>
              <a:t>Carrier Proteins</a:t>
            </a:r>
            <a:r>
              <a:rPr lang="en-US" altLang="en-US" sz="2400" smtClean="0">
                <a:latin typeface="Calibri" pitchFamily="34" charset="0"/>
              </a:rPr>
              <a:t> move small particles into the cell.</a:t>
            </a:r>
            <a:endParaRPr lang="en-US" altLang="en-US" sz="2400" u="sng" smtClean="0">
              <a:latin typeface="Calibri" pitchFamily="34" charset="0"/>
            </a:endParaRPr>
          </a:p>
          <a:p>
            <a:pPr marL="1771650" lvl="3" indent="-514350">
              <a:buFontTx/>
              <a:buAutoNum type="arabicPeriod"/>
            </a:pPr>
            <a:r>
              <a:rPr lang="en-US" altLang="en-US" sz="2400" b="1" i="1" u="sng" smtClean="0">
                <a:latin typeface="Calibri" pitchFamily="34" charset="0"/>
              </a:rPr>
              <a:t>Diffusion</a:t>
            </a:r>
            <a:r>
              <a:rPr lang="en-US" altLang="en-US" sz="2400" smtClean="0">
                <a:latin typeface="Calibri" pitchFamily="34" charset="0"/>
              </a:rPr>
              <a:t> moves very small particles from an area of high concentration to an area of lower concentration.</a:t>
            </a:r>
          </a:p>
        </p:txBody>
      </p:sp>
      <p:pic>
        <p:nvPicPr>
          <p:cNvPr id="36867" name="Picture 6" descr="Passive t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41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diff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5334000"/>
          </a:xfrm>
        </p:spPr>
        <p:txBody>
          <a:bodyPr>
            <a:normAutofit lnSpcReduction="10000"/>
          </a:bodyPr>
          <a:lstStyle/>
          <a:p>
            <a:pPr marL="1035050" lvl="1" indent="-577850">
              <a:buFontTx/>
              <a:buAutoNum type="arabicPeriod" startAt="2"/>
              <a:defRPr/>
            </a:pPr>
            <a:r>
              <a:rPr lang="en-US" dirty="0" smtClean="0">
                <a:latin typeface="Calibri" pitchFamily="34" charset="0"/>
              </a:rPr>
              <a:t>Active Transport</a:t>
            </a:r>
          </a:p>
          <a:p>
            <a:pPr marL="1409700" lvl="2" indent="-495300"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Particles can enter and exit the cell </a:t>
            </a:r>
            <a:r>
              <a:rPr lang="en-US" u="sng" dirty="0" smtClean="0">
                <a:latin typeface="Calibri" pitchFamily="34" charset="0"/>
              </a:rPr>
              <a:t>with the use of energy</a:t>
            </a:r>
          </a:p>
          <a:p>
            <a:pPr marL="1035050" lvl="1" indent="-577850">
              <a:buFontTx/>
              <a:buAutoNum type="arabicPeriod" startAt="2"/>
              <a:defRPr/>
            </a:pPr>
            <a:r>
              <a:rPr lang="en-US" dirty="0" err="1" smtClean="0">
                <a:latin typeface="Calibri" pitchFamily="34" charset="0"/>
              </a:rPr>
              <a:t>Endocytosis</a:t>
            </a:r>
            <a:r>
              <a:rPr lang="en-US" dirty="0" smtClean="0">
                <a:latin typeface="Calibri" pitchFamily="34" charset="0"/>
              </a:rPr>
              <a:t> (“in to” the cytoplasm)</a:t>
            </a:r>
          </a:p>
          <a:p>
            <a:pPr marL="1409700" lvl="2" indent="-495300">
              <a:buFontTx/>
              <a:buAutoNum type="alphaLcPeriod"/>
              <a:defRPr/>
            </a:pPr>
            <a:r>
              <a:rPr lang="en-US" dirty="0" smtClean="0">
                <a:latin typeface="Calibri" pitchFamily="34" charset="0"/>
              </a:rPr>
              <a:t>The process where a cell will take in foreign substances.</a:t>
            </a:r>
          </a:p>
          <a:p>
            <a:pPr marL="1784350" lvl="3" indent="-412750">
              <a:buFontTx/>
              <a:buAutoNum type="arabicPeriod"/>
              <a:defRPr/>
            </a:pPr>
            <a:r>
              <a:rPr lang="en-US" dirty="0" smtClean="0">
                <a:latin typeface="Calibri" pitchFamily="34" charset="0"/>
              </a:rPr>
              <a:t>This is done by the cell wrapping its cell membrane around a substance and literally “taking it in.”</a:t>
            </a:r>
          </a:p>
          <a:p>
            <a:pPr marL="1784350" lvl="3" indent="-412750">
              <a:buFontTx/>
              <a:buNone/>
              <a:defRPr/>
            </a:pPr>
            <a:endParaRPr lang="en-US" dirty="0" smtClean="0">
              <a:latin typeface="Calibri" pitchFamily="34" charset="0"/>
            </a:endParaRPr>
          </a:p>
          <a:p>
            <a:pPr marL="1784350" lvl="3" indent="-412750">
              <a:buFontTx/>
              <a:buNone/>
              <a:defRPr/>
            </a:pPr>
            <a:endParaRPr lang="en-US" dirty="0" smtClean="0">
              <a:latin typeface="Calibri" pitchFamily="34" charset="0"/>
            </a:endParaRPr>
          </a:p>
          <a:p>
            <a:pPr marL="1784350" lvl="3" indent="-412750">
              <a:buFontTx/>
              <a:buNone/>
              <a:defRPr/>
            </a:pPr>
            <a:endParaRPr lang="en-US" dirty="0" smtClean="0">
              <a:latin typeface="Calibri" pitchFamily="34" charset="0"/>
            </a:endParaRPr>
          </a:p>
          <a:p>
            <a:pPr marL="1784350" lvl="3" indent="-412750">
              <a:buFontTx/>
              <a:buNone/>
              <a:defRPr/>
            </a:pPr>
            <a:endParaRPr lang="en-US" dirty="0" smtClean="0">
              <a:latin typeface="Calibri" pitchFamily="34" charset="0"/>
            </a:endParaRPr>
          </a:p>
          <a:p>
            <a:pPr marL="1035050" lvl="1" indent="-577850">
              <a:buFontTx/>
              <a:buAutoNum type="arabicPeriod" startAt="2"/>
              <a:defRPr/>
            </a:pPr>
            <a:r>
              <a:rPr lang="en-US" dirty="0" err="1" smtClean="0">
                <a:latin typeface="Calibri" pitchFamily="34" charset="0"/>
              </a:rPr>
              <a:t>Exocytosis</a:t>
            </a:r>
            <a:r>
              <a:rPr lang="en-US" dirty="0" smtClean="0">
                <a:latin typeface="Calibri" pitchFamily="34" charset="0"/>
              </a:rPr>
              <a:t> (“exit” the cytoplasm)</a:t>
            </a:r>
          </a:p>
          <a:p>
            <a:pPr marL="1409700" lvl="2" indent="-495300">
              <a:buFontTx/>
              <a:buAutoNum type="alphaLcPeriod"/>
              <a:defRPr/>
            </a:pPr>
            <a:r>
              <a:rPr lang="en-US" dirty="0" smtClean="0">
                <a:latin typeface="Calibri" pitchFamily="34" charset="0"/>
              </a:rPr>
              <a:t>The process where a cell will release substances from itself.</a:t>
            </a:r>
          </a:p>
          <a:p>
            <a:pPr marL="1784350" lvl="3" indent="-412750">
              <a:buFontTx/>
              <a:buAutoNum type="arabicPeriod"/>
              <a:defRPr/>
            </a:pPr>
            <a:r>
              <a:rPr lang="en-US" dirty="0" smtClean="0">
                <a:latin typeface="Calibri" pitchFamily="34" charset="0"/>
              </a:rPr>
              <a:t>This is done by vesicles fusing with the cell’s cell membrane.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49158" name="Picture 6" descr="D:\assets\Images\bhspe-0203cr-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362200"/>
            <a:ext cx="5815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D:\assets\Images\bhspe-0203cr-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531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86200"/>
          </a:xfrm>
        </p:spPr>
        <p:txBody>
          <a:bodyPr>
            <a:normAutofit lnSpcReduction="10000"/>
          </a:bodyPr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 startAt="6"/>
              <a:defRPr/>
            </a:pPr>
            <a:r>
              <a:rPr lang="en-US" dirty="0" smtClean="0">
                <a:latin typeface="Calibri" pitchFamily="34" charset="0"/>
              </a:rPr>
              <a:t>How water moves in and out of a cell.</a:t>
            </a:r>
          </a:p>
          <a:p>
            <a:pPr marL="1111250" lvl="1" indent="-7112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Calibri" pitchFamily="34" charset="0"/>
              </a:rPr>
              <a:t>There must first be a Concentration gradient!</a:t>
            </a:r>
          </a:p>
          <a:p>
            <a:pPr marL="1409700" lvl="2" indent="-609600" eaLnBrk="1" hangingPunct="1">
              <a:lnSpc>
                <a:spcPct val="90000"/>
              </a:lnSpc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Difference in concentration of stuff across a space </a:t>
            </a:r>
          </a:p>
          <a:p>
            <a:pPr marL="1409700" lvl="2" indent="-609600" eaLnBrk="1" hangingPunct="1">
              <a:lnSpc>
                <a:spcPct val="90000"/>
              </a:lnSpc>
              <a:buFontTx/>
              <a:buAutoNum type="romanLcPeriod"/>
              <a:defRPr/>
            </a:pPr>
            <a:r>
              <a:rPr lang="en-US" b="1" i="1" u="sng" dirty="0" smtClean="0">
                <a:latin typeface="Calibri" pitchFamily="34" charset="0"/>
              </a:rPr>
              <a:t>Diffusion</a:t>
            </a:r>
            <a:r>
              <a:rPr lang="en-US" dirty="0" smtClean="0">
                <a:latin typeface="Calibri" pitchFamily="34" charset="0"/>
              </a:rPr>
              <a:t> will continue until there is no concentration gradient - - </a:t>
            </a:r>
            <a:r>
              <a:rPr lang="en-US" b="1" i="1" dirty="0" smtClean="0">
                <a:latin typeface="Calibri" pitchFamily="34" charset="0"/>
              </a:rPr>
              <a:t>equilibrium has occurred.</a:t>
            </a:r>
          </a:p>
          <a:p>
            <a:pPr marL="1111250" lvl="1" indent="-711200" eaLnBrk="1" hangingPunct="1">
              <a:buFontTx/>
              <a:buAutoNum type="alphaLcPeriod" startAt="2"/>
              <a:defRPr/>
            </a:pPr>
            <a:r>
              <a:rPr lang="en-US" dirty="0" smtClean="0">
                <a:latin typeface="Calibri" pitchFamily="34" charset="0"/>
              </a:rPr>
              <a:t>Osmosis</a:t>
            </a:r>
          </a:p>
          <a:p>
            <a:pPr marL="1409700" lvl="2" indent="-609600" eaLnBrk="1" hangingPunct="1"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b="1" i="1" u="sng" dirty="0" smtClean="0">
                <a:latin typeface="Calibri" pitchFamily="34" charset="0"/>
              </a:rPr>
              <a:t>diffusion</a:t>
            </a:r>
            <a:r>
              <a:rPr lang="en-US" dirty="0" smtClean="0">
                <a:latin typeface="Calibri" pitchFamily="34" charset="0"/>
              </a:rPr>
              <a:t> of water.</a:t>
            </a:r>
          </a:p>
          <a:p>
            <a:pPr marL="1409700" lvl="2" indent="-609600" eaLnBrk="1" hangingPunct="1">
              <a:buFontTx/>
              <a:buAutoNum type="romanLcPeriod"/>
              <a:defRPr/>
            </a:pPr>
            <a:r>
              <a:rPr lang="en-US" dirty="0" smtClean="0">
                <a:latin typeface="Calibri" pitchFamily="34" charset="0"/>
              </a:rPr>
              <a:t>Water molecules moving from an area of high concentration to an area of low concentration</a:t>
            </a:r>
          </a:p>
        </p:txBody>
      </p:sp>
      <p:pic>
        <p:nvPicPr>
          <p:cNvPr id="51203" name="Picture 5" descr="http://www.paksc.org/science-category/osmosis%20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334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2672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 startAt="7"/>
            </a:pPr>
            <a:r>
              <a:rPr lang="en-US" altLang="en-US" sz="3600" smtClean="0">
                <a:latin typeface="Calibri" pitchFamily="34" charset="0"/>
              </a:rPr>
              <a:t>Three types solutions</a:t>
            </a:r>
            <a:r>
              <a:rPr lang="en-US" altLang="en-US" smtClean="0">
                <a:latin typeface="Calibri" pitchFamily="34" charset="0"/>
              </a:rPr>
              <a:t>	</a:t>
            </a:r>
          </a:p>
          <a:p>
            <a:pPr marL="1168400" lvl="1" indent="-711200" eaLnBrk="1" hangingPunct="1">
              <a:buFontTx/>
              <a:buAutoNum type="arabicPeriod"/>
            </a:pPr>
            <a:r>
              <a:rPr lang="en-US" altLang="en-US" sz="3200" smtClean="0">
                <a:latin typeface="Calibri" pitchFamily="34" charset="0"/>
              </a:rPr>
              <a:t>Isotonic =</a:t>
            </a:r>
          </a:p>
          <a:p>
            <a:pPr marL="1524000" lvl="2" indent="-609600" eaLnBrk="1" hangingPunct="1">
              <a:buFontTx/>
              <a:buAutoNum type="alphaLcPeriod"/>
            </a:pPr>
            <a:r>
              <a:rPr lang="en-US" altLang="en-US" sz="2800" i="1" u="sng" smtClean="0">
                <a:latin typeface="Calibri" pitchFamily="34" charset="0"/>
              </a:rPr>
              <a:t>Concentration</a:t>
            </a:r>
            <a:r>
              <a:rPr lang="en-US" altLang="en-US" sz="2800" smtClean="0">
                <a:latin typeface="Calibri" pitchFamily="34" charset="0"/>
              </a:rPr>
              <a:t> of non-water molecules outside the cell is the same as the </a:t>
            </a:r>
            <a:r>
              <a:rPr lang="en-US" altLang="en-US" sz="2800" i="1" u="sng" smtClean="0">
                <a:latin typeface="Calibri" pitchFamily="34" charset="0"/>
              </a:rPr>
              <a:t>concentration</a:t>
            </a:r>
            <a:r>
              <a:rPr lang="en-US" altLang="en-US" sz="2800" smtClean="0">
                <a:latin typeface="Calibri" pitchFamily="34" charset="0"/>
              </a:rPr>
              <a:t> of non-water molecules inside the cell. (i.e. </a:t>
            </a:r>
            <a:r>
              <a:rPr lang="en-US" altLang="en-US" sz="2800" b="1" i="1" u="sng" smtClean="0">
                <a:latin typeface="Calibri" pitchFamily="34" charset="0"/>
              </a:rPr>
              <a:t>equal water inside and outside of cell</a:t>
            </a:r>
            <a:r>
              <a:rPr lang="en-US" altLang="en-US" sz="2800" smtClean="0">
                <a:latin typeface="Calibri" pitchFamily="34" charset="0"/>
              </a:rPr>
              <a:t>)</a:t>
            </a:r>
          </a:p>
          <a:p>
            <a:pPr marL="1524000" lvl="2" indent="-609600" eaLnBrk="1" hangingPunct="1">
              <a:buFontTx/>
              <a:buAutoNum type="alphaLcPeriod"/>
            </a:pPr>
            <a:r>
              <a:rPr lang="en-US" altLang="en-US" sz="2800" b="1" u="sng" smtClean="0">
                <a:latin typeface="Calibri" pitchFamily="34" charset="0"/>
              </a:rPr>
              <a:t>Water will move in and out of cell at same speed</a:t>
            </a:r>
            <a:r>
              <a:rPr lang="en-US" altLang="en-US" sz="2800" smtClean="0">
                <a:latin typeface="Calibri" pitchFamily="34" charset="0"/>
              </a:rPr>
              <a:t>.</a:t>
            </a:r>
          </a:p>
          <a:p>
            <a:pPr marL="1524000" lvl="2" indent="-609600" eaLnBrk="1" hangingPunct="1">
              <a:buFontTx/>
              <a:buAutoNum type="alphaLcPeriod"/>
            </a:pPr>
            <a:r>
              <a:rPr lang="en-US" altLang="en-US" sz="2800" b="1" u="sng" smtClean="0">
                <a:latin typeface="Calibri" pitchFamily="34" charset="0"/>
              </a:rPr>
              <a:t>Cell keeps its shape</a:t>
            </a:r>
            <a:endParaRPr lang="en-US" altLang="en-US" sz="2000" b="1" u="sng" smtClean="0"/>
          </a:p>
        </p:txBody>
      </p:sp>
      <p:pic>
        <p:nvPicPr>
          <p:cNvPr id="39941" name="Picture 8" descr="plant cell 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48150"/>
            <a:ext cx="2743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http://student.ccbcmd.edu/~gkaiser/biotutorials/eustruct/images/isotonic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095750"/>
            <a:ext cx="34480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2"/>
            </a:pPr>
            <a:r>
              <a:rPr lang="en-US" altLang="en-US" sz="3200" smtClean="0">
                <a:latin typeface="Calibri" pitchFamily="34" charset="0"/>
              </a:rPr>
              <a:t>Hypotonic =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High concentration of non-water molecules inside the cell (i.e. </a:t>
            </a:r>
            <a:r>
              <a:rPr lang="en-US" altLang="en-US" sz="2800" b="1" i="1" u="sng" smtClean="0">
                <a:latin typeface="Calibri" pitchFamily="34" charset="0"/>
              </a:rPr>
              <a:t>less water inside</a:t>
            </a:r>
            <a:r>
              <a:rPr lang="en-US" altLang="en-US" sz="2800" smtClean="0">
                <a:latin typeface="Calibri" pitchFamily="34" charset="0"/>
              </a:rPr>
              <a:t>)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Low concentration of non-water molecules outside of the cell (i.e. </a:t>
            </a:r>
            <a:r>
              <a:rPr lang="en-US" altLang="en-US" sz="2800" b="1" i="1" u="sng" smtClean="0">
                <a:latin typeface="Calibri" pitchFamily="34" charset="0"/>
              </a:rPr>
              <a:t>more water outside</a:t>
            </a:r>
            <a:r>
              <a:rPr lang="en-US" altLang="en-US" sz="2800" smtClean="0">
                <a:latin typeface="Calibri" pitchFamily="34" charset="0"/>
              </a:rPr>
              <a:t>)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b="1" u="sng" smtClean="0">
                <a:latin typeface="Calibri" pitchFamily="34" charset="0"/>
              </a:rPr>
              <a:t>Osmosis will cause water to move into the cell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b="1" u="sng" smtClean="0">
                <a:latin typeface="Calibri" pitchFamily="34" charset="0"/>
              </a:rPr>
              <a:t>Cells will get bigger</a:t>
            </a:r>
            <a:r>
              <a:rPr lang="en-US" altLang="en-US" sz="2800" smtClean="0">
                <a:latin typeface="Calibri" pitchFamily="34" charset="0"/>
              </a:rPr>
              <a:t> . . . and explode!!!</a:t>
            </a:r>
            <a:endParaRPr lang="en-US" altLang="en-US" sz="2800" smtClean="0"/>
          </a:p>
        </p:txBody>
      </p:sp>
      <p:pic>
        <p:nvPicPr>
          <p:cNvPr id="53252" name="Picture 7" descr="http://student.ccbcmd.edu/~gkaiser/biotutorials/eustruct/images/hypotonic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805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1" descr="http://isite.lps.org/sputnam/Biology/U3Cell/osmosi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35052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sz="3200" smtClean="0">
                <a:latin typeface="Calibri" pitchFamily="34" charset="0"/>
              </a:rPr>
              <a:t>Hypertonic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High concentration of non-water molecules outside of the cell (i.e. </a:t>
            </a:r>
            <a:r>
              <a:rPr lang="en-US" altLang="en-US" sz="2800" b="1" i="1" u="sng" smtClean="0">
                <a:latin typeface="Calibri" pitchFamily="34" charset="0"/>
              </a:rPr>
              <a:t>Less water outside</a:t>
            </a:r>
            <a:r>
              <a:rPr lang="en-US" altLang="en-US" sz="2800" smtClean="0">
                <a:latin typeface="Calibri" pitchFamily="34" charset="0"/>
              </a:rPr>
              <a:t>)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Low concentration of non-water molecules inside the cell (i.e. </a:t>
            </a:r>
            <a:r>
              <a:rPr lang="en-US" altLang="en-US" sz="2800" b="1" i="1" u="sng" smtClean="0">
                <a:latin typeface="Calibri" pitchFamily="34" charset="0"/>
              </a:rPr>
              <a:t>More water inside</a:t>
            </a:r>
            <a:r>
              <a:rPr lang="en-US" altLang="en-US" sz="2800" smtClean="0">
                <a:latin typeface="Calibri" pitchFamily="34" charset="0"/>
              </a:rPr>
              <a:t>)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b="1" u="sng" smtClean="0">
                <a:latin typeface="Calibri" pitchFamily="34" charset="0"/>
              </a:rPr>
              <a:t>Osmosis will move the water out of the cell</a:t>
            </a:r>
          </a:p>
          <a:p>
            <a:pPr marL="1371600" lvl="2" indent="-457200" eaLnBrk="1" hangingPunct="1">
              <a:buFontTx/>
              <a:buAutoNum type="alphaLcPeriod"/>
            </a:pPr>
            <a:r>
              <a:rPr lang="en-US" altLang="en-US" sz="2800" b="1" u="sng" smtClean="0">
                <a:latin typeface="Calibri" pitchFamily="34" charset="0"/>
              </a:rPr>
              <a:t>Cell will shrink</a:t>
            </a:r>
            <a:endParaRPr lang="en-US" altLang="en-US" sz="2800" b="1" u="sng" smtClean="0"/>
          </a:p>
        </p:txBody>
      </p:sp>
      <p:pic>
        <p:nvPicPr>
          <p:cNvPr id="54275" name="Picture 8" descr="plant cell hy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http://student.ccbcmd.edu/~gkaiser/biotutorials/eustruct/images/hypertonic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9957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 startAt="8"/>
            </a:pPr>
            <a:r>
              <a:rPr lang="en-US" altLang="en-US" sz="3600" smtClean="0">
                <a:latin typeface="Calibri" pitchFamily="34" charset="0"/>
              </a:rPr>
              <a:t>Osmosis in Plant cells</a:t>
            </a:r>
            <a:r>
              <a:rPr lang="en-US" altLang="en-US" sz="2800" smtClean="0"/>
              <a:t>	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smtClean="0">
                <a:latin typeface="Calibri" pitchFamily="34" charset="0"/>
              </a:rPr>
              <a:t>Turgor Pressure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Pressure that builds inside of a cell as the result of osmosis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Helps plant cells to keep the plant “standing up.”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smtClean="0">
                <a:latin typeface="Calibri" pitchFamily="34" charset="0"/>
              </a:rPr>
              <a:t>Plasmolysis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Loss of water resulting in a drop in turgor pressure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smtClean="0">
                <a:latin typeface="Calibri" pitchFamily="34" charset="0"/>
              </a:rPr>
              <a:t>Causes plant cells to wilt</a:t>
            </a:r>
          </a:p>
        </p:txBody>
      </p:sp>
      <p:pic>
        <p:nvPicPr>
          <p:cNvPr id="43011" name="Picture 4" descr="turgor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409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plasmolysis wi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24300"/>
            <a:ext cx="3505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Chemical 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Compounds all living things share </a:t>
            </a:r>
            <a:r>
              <a:rPr lang="en-US" sz="5000" b="1" u="sng" dirty="0" smtClean="0">
                <a:solidFill>
                  <a:schemeClr val="tx1"/>
                </a:solidFill>
              </a:rPr>
              <a:t>Carbohydrates</a:t>
            </a:r>
            <a:endParaRPr lang="en-US" sz="5000" b="1" u="sng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These are </a:t>
            </a:r>
            <a:r>
              <a:rPr lang="en-US" altLang="en-US" sz="3200" u="sng" dirty="0">
                <a:latin typeface="Calibri" pitchFamily="34" charset="0"/>
                <a:cs typeface="Calibri" pitchFamily="34" charset="0"/>
              </a:rPr>
              <a:t>sugars </a:t>
            </a:r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2"/>
            <a:r>
              <a:rPr lang="en-US" altLang="en-US" sz="32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rovide energy &amp; structure </a:t>
            </a:r>
            <a:r>
              <a:rPr lang="en-US" altLang="en-US" sz="32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living organisms</a:t>
            </a:r>
            <a:endParaRPr lang="en-US" altLang="en-US" sz="32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en-US" sz="3200" dirty="0">
                <a:latin typeface="Calibri" pitchFamily="34" charset="0"/>
                <a:cs typeface="Calibri" pitchFamily="34" charset="0"/>
              </a:rPr>
              <a:t>Examples: glucose, maltose, sucrose or </a:t>
            </a:r>
            <a:r>
              <a:rPr lang="en-US" altLang="en-US" sz="3200" dirty="0" smtClean="0">
                <a:latin typeface="Calibri" pitchFamily="34" charset="0"/>
                <a:cs typeface="Calibri" pitchFamily="34" charset="0"/>
              </a:rPr>
              <a:t>starch</a:t>
            </a:r>
          </a:p>
          <a:p>
            <a:pPr lvl="2"/>
            <a:endParaRPr lang="en-US" altLang="en-US" sz="3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6" descr="carbon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047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Chemical Compounds all living things share</a:t>
            </a:r>
          </a:p>
          <a:p>
            <a:pPr marL="0" indent="0" algn="ctr">
              <a:buNone/>
            </a:pPr>
            <a:r>
              <a:rPr lang="en-US" altLang="en-US" sz="4500" b="1" u="sng" dirty="0" smtClean="0">
                <a:latin typeface="Calibri" pitchFamily="34" charset="0"/>
                <a:cs typeface="Calibri" pitchFamily="34" charset="0"/>
              </a:rPr>
              <a:t>Lipids</a:t>
            </a:r>
          </a:p>
          <a:p>
            <a:pPr lvl="2"/>
            <a:r>
              <a:rPr lang="en-US" altLang="en-US" sz="3000" dirty="0" smtClean="0">
                <a:latin typeface="Calibri" pitchFamily="34" charset="0"/>
                <a:cs typeface="Calibri" pitchFamily="34" charset="0"/>
              </a:rPr>
              <a:t>These are fats, oils, and waxes</a:t>
            </a:r>
          </a:p>
          <a:p>
            <a:pPr lvl="2"/>
            <a:r>
              <a:rPr lang="en-US" altLang="en-US" sz="3000" dirty="0" smtClean="0">
                <a:latin typeface="Calibri" pitchFamily="34" charset="0"/>
                <a:cs typeface="Calibri" pitchFamily="34" charset="0"/>
              </a:rPr>
              <a:t>The three major functions of lipids are </a:t>
            </a:r>
          </a:p>
          <a:p>
            <a:pPr marL="1828800" lvl="3" indent="-457200">
              <a:buFontTx/>
              <a:buAutoNum type="arabicPeriod"/>
            </a:pPr>
            <a:r>
              <a:rPr lang="en-US" altLang="en-US" sz="30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altLang="en-US" sz="3000" dirty="0" smtClean="0">
                <a:latin typeface="Calibri" pitchFamily="34" charset="0"/>
                <a:cs typeface="Calibri" pitchFamily="34" charset="0"/>
              </a:rPr>
              <a:t>nergy storage &amp; insulation</a:t>
            </a:r>
          </a:p>
          <a:p>
            <a:pPr marL="1828800" lvl="3" indent="-457200">
              <a:buFontTx/>
              <a:buAutoNum type="arabicPeriod"/>
            </a:pPr>
            <a:r>
              <a:rPr lang="en-US" altLang="en-US" sz="3000" dirty="0" smtClean="0">
                <a:latin typeface="Calibri" pitchFamily="34" charset="0"/>
                <a:cs typeface="Calibri" pitchFamily="34" charset="0"/>
              </a:rPr>
              <a:t>Structure for cell membrane development</a:t>
            </a:r>
          </a:p>
          <a:p>
            <a:pPr marL="1828800" lvl="3" indent="-457200">
              <a:buFontTx/>
              <a:buAutoNum type="arabicPeriod"/>
            </a:pPr>
            <a:r>
              <a:rPr lang="en-US" altLang="en-US" sz="3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altLang="en-US" sz="3000" dirty="0" smtClean="0">
                <a:latin typeface="Calibri" pitchFamily="34" charset="0"/>
                <a:cs typeface="Calibri" pitchFamily="34" charset="0"/>
              </a:rPr>
              <a:t>erving as a component of hormones and vitamins in the body.</a:t>
            </a:r>
          </a:p>
          <a:p>
            <a:pPr lvl="1"/>
            <a:endParaRPr lang="en-US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286001" cy="19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4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Chemical Compounds all living things share</a:t>
            </a:r>
          </a:p>
          <a:p>
            <a:pPr marL="457200" lvl="1" indent="0" algn="ctr">
              <a:buNone/>
            </a:pPr>
            <a:r>
              <a:rPr lang="en-US" altLang="en-US" sz="4000" u="sng" dirty="0" smtClean="0">
                <a:latin typeface="Calibri" pitchFamily="34" charset="0"/>
                <a:cs typeface="Calibri" pitchFamily="34" charset="0"/>
              </a:rPr>
              <a:t>Proteins</a:t>
            </a:r>
          </a:p>
          <a:p>
            <a:pPr lvl="2"/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five 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major functions of </a:t>
            </a: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proteins are</a:t>
            </a:r>
          </a:p>
          <a:p>
            <a:pPr lvl="3"/>
            <a:r>
              <a:rPr lang="en-US" altLang="en-US" sz="2500" dirty="0" smtClean="0">
                <a:cs typeface="Calibri" pitchFamily="34" charset="0"/>
              </a:rPr>
              <a:t>Structure</a:t>
            </a:r>
            <a:r>
              <a:rPr lang="en-US" altLang="en-US" sz="2500" dirty="0">
                <a:cs typeface="Calibri" pitchFamily="34" charset="0"/>
              </a:rPr>
              <a:t> </a:t>
            </a:r>
            <a:r>
              <a:rPr lang="en-US" altLang="en-US" sz="2500" dirty="0" smtClean="0">
                <a:cs typeface="Calibri" pitchFamily="34" charset="0"/>
              </a:rPr>
              <a:t>(example: collagen &amp; keratin in animals)</a:t>
            </a:r>
          </a:p>
          <a:p>
            <a:pPr lvl="3"/>
            <a:r>
              <a:rPr lang="en-US" altLang="en-US" sz="2500" dirty="0" smtClean="0">
                <a:latin typeface="Calibri" pitchFamily="34" charset="0"/>
                <a:cs typeface="Calibri" pitchFamily="34" charset="0"/>
              </a:rPr>
              <a:t>Transport (example: hemoglobin in blood)</a:t>
            </a:r>
          </a:p>
          <a:p>
            <a:pPr lvl="3"/>
            <a:r>
              <a:rPr lang="en-US" altLang="en-US" sz="25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2500" dirty="0" smtClean="0">
                <a:latin typeface="Calibri" pitchFamily="34" charset="0"/>
                <a:cs typeface="Calibri" pitchFamily="34" charset="0"/>
              </a:rPr>
              <a:t>ormones (example: insulin) </a:t>
            </a:r>
          </a:p>
          <a:p>
            <a:pPr lvl="3"/>
            <a:r>
              <a:rPr lang="en-US" altLang="en-US" sz="25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en-US" sz="2500" dirty="0" smtClean="0">
                <a:latin typeface="Calibri" pitchFamily="34" charset="0"/>
                <a:cs typeface="Calibri" pitchFamily="34" charset="0"/>
              </a:rPr>
              <a:t>efense (example: antibodies)</a:t>
            </a:r>
            <a:endParaRPr lang="en-US" altLang="en-US" sz="2500" dirty="0">
              <a:latin typeface="Calibri" pitchFamily="34" charset="0"/>
              <a:cs typeface="Calibri" pitchFamily="34" charset="0"/>
            </a:endParaRPr>
          </a:p>
          <a:p>
            <a:pPr lvl="3"/>
            <a:r>
              <a:rPr lang="en-US" altLang="en-US" sz="2500" dirty="0" smtClean="0">
                <a:latin typeface="Calibri" pitchFamily="34" charset="0"/>
                <a:cs typeface="Calibri" pitchFamily="34" charset="0"/>
              </a:rPr>
              <a:t>Enzymes (regulate chemical reactions and end in  -</a:t>
            </a:r>
            <a:r>
              <a:rPr lang="en-US" altLang="en-US" sz="2500" dirty="0" err="1" smtClean="0">
                <a:latin typeface="Calibri" pitchFamily="34" charset="0"/>
                <a:cs typeface="Calibri" pitchFamily="34" charset="0"/>
              </a:rPr>
              <a:t>ase</a:t>
            </a:r>
            <a:r>
              <a:rPr lang="en-US" altLang="en-US" sz="2500" dirty="0" smtClean="0">
                <a:latin typeface="Calibri" pitchFamily="34" charset="0"/>
                <a:cs typeface="Calibri" pitchFamily="34" charset="0"/>
              </a:rPr>
              <a:t>. Example: lipase &amp; lactase)</a:t>
            </a:r>
          </a:p>
          <a:p>
            <a:pPr lvl="6"/>
            <a:r>
              <a:rPr lang="en-US" altLang="en-US" sz="2500" dirty="0" smtClean="0">
                <a:latin typeface="Calibri" pitchFamily="34" charset="0"/>
                <a:cs typeface="Calibri" pitchFamily="34" charset="0"/>
              </a:rPr>
              <a:t>Proteins are made up of hundreds or thousands of smaller units called </a:t>
            </a:r>
            <a:r>
              <a:rPr lang="en-US" altLang="en-US" sz="2500" b="1" i="1" u="sng" dirty="0" smtClean="0">
                <a:latin typeface="Calibri" pitchFamily="34" charset="0"/>
                <a:cs typeface="Calibri" pitchFamily="34" charset="0"/>
              </a:rPr>
              <a:t>amino acids</a:t>
            </a:r>
            <a:r>
              <a:rPr lang="en-US" altLang="en-US" sz="21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118"/>
            <a:ext cx="2525007" cy="240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2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Nucleic acids</a:t>
            </a:r>
          </a:p>
          <a:p>
            <a:pPr marL="1511300" lvl="2" indent="-711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Is the genetic information that can be passed from parent to offspring.</a:t>
            </a:r>
          </a:p>
          <a:p>
            <a:pPr marL="1511300" lvl="2" indent="-711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Composed of </a:t>
            </a:r>
            <a:r>
              <a:rPr lang="en-US" b="1" u="sng" dirty="0" smtClean="0">
                <a:latin typeface="Calibri" pitchFamily="34" charset="0"/>
              </a:rPr>
              <a:t>Nucleotides</a:t>
            </a:r>
            <a:r>
              <a:rPr lang="en-US" dirty="0" smtClean="0">
                <a:latin typeface="Calibri" pitchFamily="34" charset="0"/>
              </a:rPr>
              <a:t> that are made up of three parts</a:t>
            </a:r>
          </a:p>
          <a:p>
            <a:pPr marL="1866900" lvl="3" indent="-609600" eaLnBrk="1" hangingPunct="1">
              <a:lnSpc>
                <a:spcPct val="90000"/>
              </a:lnSpc>
              <a:buFont typeface="Calibri" pitchFamily="34" charset="0"/>
              <a:buChar char="–"/>
              <a:defRPr/>
            </a:pPr>
            <a:r>
              <a:rPr lang="en-US" dirty="0" smtClean="0">
                <a:latin typeface="Calibri" pitchFamily="34" charset="0"/>
              </a:rPr>
              <a:t>Nitrogenous </a:t>
            </a:r>
            <a:r>
              <a:rPr lang="en-US" u="sng" dirty="0" smtClean="0">
                <a:latin typeface="Calibri" pitchFamily="34" charset="0"/>
              </a:rPr>
              <a:t>Base</a:t>
            </a:r>
          </a:p>
          <a:p>
            <a:pPr marL="1866900" lvl="3" indent="-609600" eaLnBrk="1" hangingPunct="1">
              <a:lnSpc>
                <a:spcPct val="90000"/>
              </a:lnSpc>
              <a:buFont typeface="Calibri" pitchFamily="34" charset="0"/>
              <a:buChar char="–"/>
              <a:defRPr/>
            </a:pPr>
            <a:r>
              <a:rPr lang="en-US" u="sng" dirty="0" smtClean="0">
                <a:latin typeface="Calibri" pitchFamily="34" charset="0"/>
              </a:rPr>
              <a:t>Monosaccharide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marL="1866900" lvl="3" indent="-609600" eaLnBrk="1" hangingPunct="1">
              <a:lnSpc>
                <a:spcPct val="90000"/>
              </a:lnSpc>
              <a:buFont typeface="Calibri" pitchFamily="34" charset="0"/>
              <a:buChar char="–"/>
              <a:defRPr/>
            </a:pPr>
            <a:r>
              <a:rPr lang="en-US" u="sng" dirty="0" smtClean="0">
                <a:latin typeface="Calibri" pitchFamily="34" charset="0"/>
              </a:rPr>
              <a:t>Phosphate</a:t>
            </a:r>
            <a:r>
              <a:rPr lang="en-US" dirty="0" smtClean="0">
                <a:latin typeface="Calibri" pitchFamily="34" charset="0"/>
              </a:rPr>
              <a:t> group</a:t>
            </a:r>
          </a:p>
          <a:p>
            <a:pPr marL="1409700" lvl="2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Ex. are DNA and RNA</a:t>
            </a:r>
          </a:p>
        </p:txBody>
      </p:sp>
      <p:pic>
        <p:nvPicPr>
          <p:cNvPr id="4" name="Picture 5" descr="http://static.howstuffworks.com/gif/dna-nucleo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6962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Unit 2b.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Microscopes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30072</TotalTime>
  <Words>1384</Words>
  <Application>Microsoft Office PowerPoint</Application>
  <PresentationFormat>On-screen Show (4:3)</PresentationFormat>
  <Paragraphs>254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Unit 2</vt:lpstr>
      <vt:lpstr>Unit 2a.</vt:lpstr>
      <vt:lpstr>PowerPoint Presentation</vt:lpstr>
      <vt:lpstr>PowerPoint Presentation</vt:lpstr>
      <vt:lpstr>Chemical Compounds all living things share Carbohydrates</vt:lpstr>
      <vt:lpstr>PowerPoint Presentation</vt:lpstr>
      <vt:lpstr>PowerPoint Presentation</vt:lpstr>
      <vt:lpstr>PowerPoint Presentation</vt:lpstr>
      <vt:lpstr>Unit 2b.</vt:lpstr>
      <vt:lpstr>PowerPoint Presentation</vt:lpstr>
      <vt:lpstr>Compound or Light Microscope</vt:lpstr>
      <vt:lpstr>PowerPoint Presentation</vt:lpstr>
      <vt:lpstr>Anatomy of a Microscope</vt:lpstr>
      <vt:lpstr>Magnification</vt:lpstr>
      <vt:lpstr>Magnification</vt:lpstr>
      <vt:lpstr>Focusing Specimens</vt:lpstr>
      <vt:lpstr>Focusing Specimens to low power</vt:lpstr>
      <vt:lpstr>Focusing Specimens to high power</vt:lpstr>
      <vt:lpstr>Drawing a Specimen</vt:lpstr>
      <vt:lpstr>PowerPoint Presentation</vt:lpstr>
      <vt:lpstr>Unit 2c.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Animal and Plant cells</vt:lpstr>
      <vt:lpstr>Unit 2d.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Perez, Jose I</dc:creator>
  <cp:lastModifiedBy>Windows User</cp:lastModifiedBy>
  <cp:revision>289</cp:revision>
  <dcterms:created xsi:type="dcterms:W3CDTF">2009-03-26T16:21:16Z</dcterms:created>
  <dcterms:modified xsi:type="dcterms:W3CDTF">2016-01-14T20:24:49Z</dcterms:modified>
</cp:coreProperties>
</file>