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58" r:id="rId5"/>
    <p:sldId id="260" r:id="rId6"/>
    <p:sldId id="261" r:id="rId7"/>
    <p:sldId id="300" r:id="rId8"/>
    <p:sldId id="264" r:id="rId9"/>
    <p:sldId id="301" r:id="rId10"/>
    <p:sldId id="265" r:id="rId11"/>
    <p:sldId id="266" r:id="rId12"/>
    <p:sldId id="267" r:id="rId13"/>
    <p:sldId id="271" r:id="rId14"/>
    <p:sldId id="274" r:id="rId15"/>
    <p:sldId id="275" r:id="rId16"/>
    <p:sldId id="280" r:id="rId17"/>
    <p:sldId id="277" r:id="rId18"/>
    <p:sldId id="278" r:id="rId19"/>
    <p:sldId id="279" r:id="rId20"/>
    <p:sldId id="284" r:id="rId21"/>
    <p:sldId id="285" r:id="rId22"/>
    <p:sldId id="281" r:id="rId23"/>
    <p:sldId id="282" r:id="rId24"/>
    <p:sldId id="283" r:id="rId25"/>
    <p:sldId id="299" r:id="rId26"/>
    <p:sldId id="294" r:id="rId27"/>
    <p:sldId id="302" r:id="rId28"/>
    <p:sldId id="269" r:id="rId29"/>
    <p:sldId id="272" r:id="rId30"/>
    <p:sldId id="292" r:id="rId31"/>
    <p:sldId id="295" r:id="rId32"/>
    <p:sldId id="296" r:id="rId33"/>
    <p:sldId id="297" r:id="rId34"/>
    <p:sldId id="293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C164F9-9F80-4545-9BBD-3BEB1453E674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C864D-22EF-4665-9B2B-65CDD760E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6009-113B-4604-B308-B18BA4D544F5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7C08-289F-4356-9827-18BCCF5D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37C08-289F-4356-9827-18BCCF5D25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7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0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3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7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80BC-B4FC-4904-9CFA-99AF7C1B825F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B70A-A1D9-48C9-95BE-9AD65502B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DNA-RNA-Proteins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Biomolecules: Nucleic Acids and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DNA Replication Process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15000" cy="5334000"/>
          </a:xfrm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Replication begin at the origin. (different places for eukaryotes &amp; prokaryotes)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500" dirty="0" smtClean="0"/>
              <a:t> Unzipping of the DNA molecule occurs by the action of the enzyme </a:t>
            </a:r>
            <a:r>
              <a:rPr lang="en-US" sz="2500" b="1" u="sng" dirty="0" smtClean="0"/>
              <a:t>Helicase</a:t>
            </a:r>
            <a:r>
              <a:rPr lang="en-US" sz="2500" b="1" dirty="0" smtClean="0"/>
              <a:t> </a:t>
            </a:r>
            <a:r>
              <a:rPr lang="en-US" sz="2500" dirty="0" smtClean="0"/>
              <a:t>(this enzyme breaks the Hydrogen bonds between nitrogenous bases)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500" dirty="0" smtClean="0"/>
              <a:t>Helicase creates a </a:t>
            </a:r>
            <a:r>
              <a:rPr lang="en-US" sz="2500" u="sng" dirty="0" smtClean="0"/>
              <a:t>replication fork </a:t>
            </a:r>
            <a:r>
              <a:rPr lang="en-US" sz="2500" dirty="0" smtClean="0"/>
              <a:t>and provides the two original strands as templates to create two new strands by means of semi-conservative replication. </a:t>
            </a:r>
          </a:p>
          <a:p>
            <a:pPr marL="800100" lvl="2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41" y="838200"/>
            <a:ext cx="2835059" cy="59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DNA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3657600"/>
          </a:xfrm>
        </p:spPr>
        <p:txBody>
          <a:bodyPr>
            <a:normAutofit fontScale="25000" lnSpcReduction="20000"/>
          </a:bodyPr>
          <a:lstStyle/>
          <a:p>
            <a:pPr marL="57150" indent="0">
              <a:lnSpc>
                <a:spcPct val="120000"/>
              </a:lnSpc>
              <a:buNone/>
            </a:pPr>
            <a:r>
              <a:rPr lang="en-US" sz="10000" dirty="0" smtClean="0"/>
              <a:t>3. The enzyme</a:t>
            </a:r>
            <a:r>
              <a:rPr lang="en-US" sz="10000" b="1" dirty="0" smtClean="0"/>
              <a:t> </a:t>
            </a:r>
            <a:r>
              <a:rPr lang="en-US" sz="10000" b="1" u="sng" dirty="0" err="1" smtClean="0"/>
              <a:t>Primase</a:t>
            </a:r>
            <a:r>
              <a:rPr lang="en-US" sz="10000" b="1" dirty="0" smtClean="0"/>
              <a:t> </a:t>
            </a:r>
            <a:r>
              <a:rPr lang="en-US" sz="10000" dirty="0" smtClean="0"/>
              <a:t>adds a Primer at the replication fork to begin the replication process (A primer is made of RNA nucleotides that will attach to the DNA strand)</a:t>
            </a:r>
          </a:p>
          <a:p>
            <a:pPr marL="57150" indent="0">
              <a:lnSpc>
                <a:spcPct val="120000"/>
              </a:lnSpc>
              <a:buNone/>
            </a:pPr>
            <a:r>
              <a:rPr lang="en-US" sz="10000" dirty="0" smtClean="0"/>
              <a:t>4. </a:t>
            </a:r>
            <a:r>
              <a:rPr lang="en-US" sz="10000" b="1" u="sng" dirty="0" smtClean="0"/>
              <a:t>DNA polymerase III</a:t>
            </a:r>
            <a:r>
              <a:rPr lang="en-US" sz="10000" b="1" dirty="0" smtClean="0"/>
              <a:t> </a:t>
            </a:r>
            <a:r>
              <a:rPr lang="en-US" sz="10000" dirty="0" smtClean="0"/>
              <a:t>is an enzyme that joins individual nucleotides to the growing DNA strand to produce a new strand of DNA that is complementary to the original DNA strand.</a:t>
            </a:r>
            <a:endParaRPr lang="en-US" sz="10000" dirty="0">
              <a:latin typeface="Calibri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10000" dirty="0" smtClean="0"/>
              <a:t>New bases are added in a 5</a:t>
            </a:r>
            <a:r>
              <a:rPr lang="en-US" sz="10000" dirty="0"/>
              <a:t>’ to 3</a:t>
            </a:r>
            <a:r>
              <a:rPr lang="en-US" sz="10000" dirty="0" smtClean="0"/>
              <a:t>’ and according to base pairing rules: </a:t>
            </a:r>
          </a:p>
          <a:p>
            <a:pPr marL="1771650" lvl="3" indent="-457200">
              <a:lnSpc>
                <a:spcPct val="120000"/>
              </a:lnSpc>
            </a:pPr>
            <a:r>
              <a:rPr lang="en-US" sz="10000" dirty="0" smtClean="0"/>
              <a:t>A with T</a:t>
            </a:r>
          </a:p>
          <a:p>
            <a:pPr marL="1771650" lvl="3" indent="-457200">
              <a:lnSpc>
                <a:spcPct val="120000"/>
              </a:lnSpc>
            </a:pPr>
            <a:r>
              <a:rPr lang="en-US" sz="10000" dirty="0" smtClean="0"/>
              <a:t>G with C</a:t>
            </a:r>
            <a:endParaRPr lang="en-US" sz="10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581401"/>
            <a:ext cx="5715000" cy="32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11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5. </a:t>
            </a:r>
            <a:r>
              <a:rPr lang="en-US" sz="2500" b="1" u="sng" dirty="0" smtClean="0"/>
              <a:t>DNA polymerase I</a:t>
            </a:r>
            <a:r>
              <a:rPr lang="en-US" sz="2500" b="1" dirty="0" smtClean="0"/>
              <a:t> </a:t>
            </a:r>
            <a:r>
              <a:rPr lang="en-US" sz="2500" dirty="0" smtClean="0"/>
              <a:t>removes the primer and replaces it with DNA nucleotides to complete the self-replicating process. </a:t>
            </a:r>
          </a:p>
          <a:p>
            <a:pPr lvl="2"/>
            <a:r>
              <a:rPr lang="en-US" sz="2500" dirty="0" smtClean="0"/>
              <a:t>The primer is made of RNA nucleotides so those can’t be left in the DNA molecule </a:t>
            </a:r>
          </a:p>
          <a:p>
            <a:r>
              <a:rPr lang="en-US" sz="2500" dirty="0" smtClean="0"/>
              <a:t>Two identical DNA molecules result. This is </a:t>
            </a:r>
            <a:r>
              <a:rPr lang="en-US" sz="2500" u="sng" dirty="0" smtClean="0"/>
              <a:t>Semi-Conservative</a:t>
            </a:r>
            <a:r>
              <a:rPr lang="en-US" sz="2500" dirty="0" smtClean="0"/>
              <a:t> Replication</a:t>
            </a:r>
            <a:r>
              <a:rPr lang="en-US" sz="2500" dirty="0"/>
              <a:t> </a:t>
            </a:r>
            <a:r>
              <a:rPr lang="en-US" sz="2500" dirty="0" smtClean="0"/>
              <a:t>(Produces two copies of DNA that each contains one strand of the original strands and one new strand)	</a:t>
            </a:r>
            <a:r>
              <a:rPr lang="en-US" sz="400" dirty="0" smtClean="0"/>
              <a:t>			</a:t>
            </a:r>
            <a:endParaRPr lang="en-US" sz="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40818"/>
            <a:ext cx="5105400" cy="25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3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DNA is composed of two anti-parallel strands which are self-replicating at the same time in a  5’ to 3’ direction  </a:t>
            </a:r>
          </a:p>
          <a:p>
            <a:pPr lvl="1"/>
            <a:r>
              <a:rPr lang="en-US" sz="2500" u="sng" dirty="0" smtClean="0"/>
              <a:t>Leading strand </a:t>
            </a:r>
            <a:r>
              <a:rPr lang="en-US" sz="2500" dirty="0" smtClean="0"/>
              <a:t>– being produced continuously and being replicated towards the replication fork</a:t>
            </a:r>
          </a:p>
          <a:p>
            <a:pPr lvl="1"/>
            <a:r>
              <a:rPr lang="en-US" sz="2500" u="sng" dirty="0" smtClean="0"/>
              <a:t>Lagging strand </a:t>
            </a:r>
            <a:r>
              <a:rPr lang="en-US" sz="2500" dirty="0" smtClean="0"/>
              <a:t>– being produced discontinuously and being replicated away from the fork 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3560"/>
            <a:ext cx="5849142" cy="33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700" dirty="0" smtClean="0">
                <a:latin typeface="Calibri" pitchFamily="34" charset="0"/>
              </a:rPr>
              <a:t>RNA = </a:t>
            </a:r>
            <a:r>
              <a:rPr lang="en-US" sz="2700" dirty="0" smtClean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sz="2700" dirty="0" smtClean="0">
                <a:latin typeface="Calibri" pitchFamily="34" charset="0"/>
              </a:rPr>
              <a:t>ibo</a:t>
            </a:r>
            <a:r>
              <a:rPr lang="en-US" sz="2700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700" dirty="0" smtClean="0">
                <a:latin typeface="Calibri" pitchFamily="34" charset="0"/>
              </a:rPr>
              <a:t>ucleic </a:t>
            </a:r>
            <a:r>
              <a:rPr lang="en-US" sz="270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2700" dirty="0" smtClean="0">
                <a:latin typeface="Calibri" pitchFamily="34" charset="0"/>
              </a:rPr>
              <a:t>cid</a:t>
            </a:r>
          </a:p>
          <a:p>
            <a:r>
              <a:rPr lang="en-US" sz="2700" dirty="0" smtClean="0"/>
              <a:t>A complex biomolecule (nucleic acid) that transfers information from DNA to make proteins </a:t>
            </a:r>
            <a:endParaRPr lang="en-US" sz="2700" dirty="0" smtClean="0">
              <a:latin typeface="Calibri" pitchFamily="34" charset="0"/>
            </a:endParaRPr>
          </a:p>
          <a:p>
            <a:r>
              <a:rPr lang="en-US" sz="2700" dirty="0" smtClean="0">
                <a:latin typeface="Calibri" pitchFamily="34" charset="0"/>
              </a:rPr>
              <a:t>Single strand of nucleotides </a:t>
            </a:r>
          </a:p>
          <a:p>
            <a:r>
              <a:rPr lang="en-US" sz="2700" dirty="0" smtClean="0">
                <a:latin typeface="Calibri" pitchFamily="34" charset="0"/>
              </a:rPr>
              <a:t>RNA is a complementary copy of DNA used to make proteins.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hain%20of%20nucleo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600200" cy="29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24"/>
            <a:ext cx="8229600" cy="1143000"/>
          </a:xfrm>
        </p:spPr>
        <p:txBody>
          <a:bodyPr/>
          <a:lstStyle/>
          <a:p>
            <a:r>
              <a:rPr lang="en-US" dirty="0" smtClean="0"/>
              <a:t>RNA 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5334000"/>
          </a:xfrm>
        </p:spPr>
        <p:txBody>
          <a:bodyPr>
            <a:noAutofit/>
          </a:bodyPr>
          <a:lstStyle/>
          <a:p>
            <a:pPr indent="-285750"/>
            <a:r>
              <a:rPr lang="en-US" sz="2500" dirty="0" smtClean="0"/>
              <a:t>Small subunits that make up RNA are called </a:t>
            </a:r>
            <a:r>
              <a:rPr lang="en-US" sz="2500" u="sng" dirty="0" smtClean="0"/>
              <a:t>nucleotides </a:t>
            </a:r>
          </a:p>
          <a:p>
            <a:r>
              <a:rPr lang="en-US" sz="2500" dirty="0" smtClean="0"/>
              <a:t>Each nucleotide has three parts:</a:t>
            </a:r>
          </a:p>
          <a:p>
            <a:pPr lvl="1"/>
            <a:r>
              <a:rPr lang="en-US" sz="2500" dirty="0" smtClean="0"/>
              <a:t>A phosphate group</a:t>
            </a:r>
          </a:p>
          <a:p>
            <a:pPr lvl="1"/>
            <a:r>
              <a:rPr lang="en-US" sz="2500" dirty="0" smtClean="0"/>
              <a:t>A simple sugar (carbohydrate) called </a:t>
            </a:r>
            <a:r>
              <a:rPr lang="en-US" sz="2500" u="sng" dirty="0" smtClean="0"/>
              <a:t>ribose</a:t>
            </a:r>
          </a:p>
          <a:p>
            <a:pPr lvl="1"/>
            <a:r>
              <a:rPr lang="en-US" sz="2500" dirty="0" smtClean="0"/>
              <a:t>A nitrogen-containing base (nitrogenous base = A, C , G &amp; U)</a:t>
            </a:r>
          </a:p>
          <a:p>
            <a:pPr lvl="2"/>
            <a:r>
              <a:rPr lang="en-US" sz="2500" i="1" dirty="0" smtClean="0">
                <a:latin typeface="Calibri" pitchFamily="34" charset="0"/>
              </a:rPr>
              <a:t>U= uracil (Replaces T)</a:t>
            </a:r>
          </a:p>
          <a:p>
            <a:pPr lvl="2"/>
            <a:r>
              <a:rPr lang="en-US" sz="2500" dirty="0" smtClean="0">
                <a:latin typeface="Calibri" pitchFamily="34" charset="0"/>
              </a:rPr>
              <a:t>A= adenine</a:t>
            </a:r>
          </a:p>
          <a:p>
            <a:pPr lvl="2"/>
            <a:r>
              <a:rPr lang="en-US" sz="2500" dirty="0" smtClean="0">
                <a:latin typeface="Calibri" pitchFamily="34" charset="0"/>
              </a:rPr>
              <a:t>G= guanine</a:t>
            </a:r>
          </a:p>
          <a:p>
            <a:pPr lvl="2"/>
            <a:r>
              <a:rPr lang="en-US" sz="2500" dirty="0" smtClean="0">
                <a:latin typeface="Calibri" pitchFamily="34" charset="0"/>
              </a:rPr>
              <a:t>C=cytosine</a:t>
            </a:r>
          </a:p>
          <a:p>
            <a:pPr lvl="3"/>
            <a:r>
              <a:rPr lang="en-US" sz="2500" i="1" u="sng" dirty="0" smtClean="0">
                <a:latin typeface="Calibri" pitchFamily="34" charset="0"/>
              </a:rPr>
              <a:t>Complementary</a:t>
            </a:r>
            <a:r>
              <a:rPr lang="en-US" sz="2500" dirty="0" smtClean="0">
                <a:latin typeface="Calibri" pitchFamily="34" charset="0"/>
              </a:rPr>
              <a:t> base pairs </a:t>
            </a:r>
            <a:r>
              <a:rPr lang="en-US" sz="2500" dirty="0" smtClean="0">
                <a:latin typeface="Calibri" pitchFamily="34" charset="0"/>
                <a:cs typeface="Arial" charset="0"/>
              </a:rPr>
              <a:t>→ </a:t>
            </a:r>
            <a:r>
              <a:rPr lang="en-US" sz="2500" b="1" u="sng" dirty="0" smtClean="0">
                <a:latin typeface="Calibri" pitchFamily="34" charset="0"/>
              </a:rPr>
              <a:t>A-U &amp; C-G</a:t>
            </a:r>
            <a:endParaRPr lang="en-US" sz="2500" dirty="0" smtClean="0"/>
          </a:p>
          <a:p>
            <a:r>
              <a:rPr lang="en-US" sz="2500" dirty="0" smtClean="0"/>
              <a:t>Phosphate group and ribose make up backbone of RNA </a:t>
            </a:r>
            <a:endParaRPr lang="en-US" sz="2500" dirty="0"/>
          </a:p>
        </p:txBody>
      </p:sp>
      <p:pic>
        <p:nvPicPr>
          <p:cNvPr id="4" name="Picture 4" descr="RNA nucleo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2971800" cy="217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6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3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1600200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>
                <a:latin typeface="Calibri" pitchFamily="34" charset="0"/>
              </a:rPr>
              <a:t>mRNA </a:t>
            </a:r>
            <a:r>
              <a:rPr lang="en-US" dirty="0" smtClean="0">
                <a:latin typeface="Calibri" pitchFamily="34" charset="0"/>
                <a:cs typeface="Arial" charset="0"/>
              </a:rPr>
              <a:t>→ </a:t>
            </a:r>
            <a:r>
              <a:rPr lang="en-US" dirty="0" smtClean="0">
                <a:latin typeface="Calibri" pitchFamily="34" charset="0"/>
              </a:rPr>
              <a:t>messenger RNA</a:t>
            </a:r>
          </a:p>
          <a:p>
            <a:pPr marL="1035050" lvl="1" indent="-577850"/>
            <a:r>
              <a:rPr lang="en-US" dirty="0" smtClean="0">
                <a:latin typeface="Calibri" pitchFamily="34" charset="0"/>
              </a:rPr>
              <a:t>carries a </a:t>
            </a:r>
            <a:r>
              <a:rPr lang="en-US" u="sng" dirty="0" smtClean="0">
                <a:latin typeface="Calibri" pitchFamily="34" charset="0"/>
              </a:rPr>
              <a:t>copy of the DNA’s instructions</a:t>
            </a:r>
            <a:r>
              <a:rPr lang="en-US" dirty="0" smtClean="0">
                <a:latin typeface="Calibri" pitchFamily="34" charset="0"/>
              </a:rPr>
              <a:t> (code) for the creation of proteins.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Calibri" pitchFamily="34" charset="0"/>
              </a:rPr>
              <a:t>rRNA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Arial" charset="0"/>
              </a:rPr>
              <a:t>→ </a:t>
            </a:r>
            <a:r>
              <a:rPr lang="en-US" sz="3200" dirty="0" smtClean="0">
                <a:latin typeface="Calibri" pitchFamily="34" charset="0"/>
              </a:rPr>
              <a:t>ribosomal RNA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Makes up </a:t>
            </a:r>
            <a:r>
              <a:rPr lang="en-US" sz="3200" u="sng" dirty="0" smtClean="0"/>
              <a:t>ribosomes</a:t>
            </a:r>
            <a:r>
              <a:rPr lang="en-US" sz="3200" dirty="0" smtClean="0"/>
              <a:t> - structures where proteins are assembled.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290298"/>
            <a:ext cx="784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5778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kern="0" dirty="0" err="1">
                <a:latin typeface="Calibri" pitchFamily="34" charset="0"/>
              </a:rPr>
              <a:t>tRNA</a:t>
            </a:r>
            <a:r>
              <a:rPr lang="en-US" sz="3200" kern="0" dirty="0">
                <a:latin typeface="Calibri" pitchFamily="34" charset="0"/>
              </a:rPr>
              <a:t> </a:t>
            </a:r>
            <a:r>
              <a:rPr lang="en-US" sz="3200" kern="0" dirty="0">
                <a:latin typeface="Calibri" pitchFamily="34" charset="0"/>
                <a:cs typeface="Arial" charset="0"/>
              </a:rPr>
              <a:t>→ </a:t>
            </a:r>
            <a:r>
              <a:rPr lang="en-US" sz="3200" kern="0" dirty="0">
                <a:latin typeface="Calibri" pitchFamily="34" charset="0"/>
              </a:rPr>
              <a:t>transfer RNA</a:t>
            </a:r>
          </a:p>
          <a:p>
            <a:pPr marL="1035050" lvl="1" indent="-57785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u="sng" kern="0" dirty="0"/>
              <a:t>carries amino acids</a:t>
            </a:r>
            <a:r>
              <a:rPr lang="en-US" sz="3200" kern="0" dirty="0"/>
              <a:t> to the ribosome and matches them to the coded mRNA message.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Formation of a mRNA strand which is complementary to a DNA strand </a:t>
            </a:r>
          </a:p>
          <a:p>
            <a:r>
              <a:rPr lang="en-US" sz="2800" dirty="0" smtClean="0"/>
              <a:t>Making mRNA from DNA in a </a:t>
            </a:r>
            <a:r>
              <a:rPr lang="en-US" sz="2800" dirty="0"/>
              <a:t>5’ to 3’ </a:t>
            </a:r>
            <a:r>
              <a:rPr lang="en-US" sz="2800" dirty="0" smtClean="0"/>
              <a:t>direction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nside the nucleus of a Eukaryotic cell </a:t>
            </a:r>
          </a:p>
          <a:p>
            <a:pPr lvl="1"/>
            <a:r>
              <a:rPr lang="en-US" sz="2400" dirty="0" smtClean="0"/>
              <a:t>Inside the cytoplasm of a  Prokaryotic cell  </a:t>
            </a:r>
          </a:p>
          <a:p>
            <a:r>
              <a:rPr lang="en-US" sz="2800" dirty="0" smtClean="0"/>
              <a:t>Transcription using the enzyme </a:t>
            </a:r>
            <a:r>
              <a:rPr lang="en-US" sz="2800" u="sng" dirty="0" smtClean="0"/>
              <a:t>RNA polymerase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827055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0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sz="2700" u="sng" dirty="0" smtClean="0">
                <a:latin typeface="Calibri" pitchFamily="34" charset="0"/>
              </a:rPr>
              <a:t>RNA polymerase</a:t>
            </a:r>
            <a:r>
              <a:rPr lang="en-US" sz="2700" dirty="0" smtClean="0">
                <a:latin typeface="Calibri" pitchFamily="34" charset="0"/>
              </a:rPr>
              <a:t> is an enzyme that separates the two DNA strands and combines to a portion of DNA that codes for a specific protein.  </a:t>
            </a:r>
            <a:endParaRPr lang="en-US" sz="2700" dirty="0">
              <a:latin typeface="Calibri" pitchFamily="34" charset="0"/>
            </a:endParaRPr>
          </a:p>
          <a:p>
            <a:pPr marL="971550" lvl="1" indent="-457200"/>
            <a:r>
              <a:rPr lang="en-US" sz="2700" dirty="0" smtClean="0">
                <a:latin typeface="Calibri" pitchFamily="34" charset="0"/>
              </a:rPr>
              <a:t>uses only one side of DNA to create a single strand of RNA.</a:t>
            </a:r>
          </a:p>
          <a:p>
            <a:pPr marL="971550" lvl="1" indent="-457200"/>
            <a:r>
              <a:rPr lang="en-US" sz="2700" dirty="0" smtClean="0">
                <a:latin typeface="Calibri" pitchFamily="34" charset="0"/>
              </a:rPr>
              <a:t>Uses only  DNA as a template to lay RNA nucleotides in a specific order according to the DNA code.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7624"/>
            <a:ext cx="7924800" cy="19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Transcription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58" y="990600"/>
            <a:ext cx="5721458" cy="5562600"/>
          </a:xfrm>
        </p:spPr>
        <p:txBody>
          <a:bodyPr/>
          <a:lstStyle/>
          <a:p>
            <a:pPr marL="114300" indent="0">
              <a:buNone/>
            </a:pPr>
            <a:r>
              <a:rPr lang="en-US" sz="2500" dirty="0" smtClean="0"/>
              <a:t>2. When the DNA opens a transcription bubble occurs exposing the DNA nucleotides </a:t>
            </a:r>
          </a:p>
          <a:p>
            <a:pPr marL="114300" indent="0">
              <a:buNone/>
            </a:pPr>
            <a:r>
              <a:rPr lang="en-US" sz="2500" dirty="0" smtClean="0">
                <a:latin typeface="Calibri" pitchFamily="34" charset="0"/>
              </a:rPr>
              <a:t>3.  New bases are added to a growing mRNA strand</a:t>
            </a:r>
            <a:r>
              <a:rPr lang="en-US" sz="2400" dirty="0"/>
              <a:t> </a:t>
            </a:r>
            <a:r>
              <a:rPr lang="en-US" sz="2400" dirty="0" smtClean="0"/>
              <a:t>in a </a:t>
            </a:r>
            <a:r>
              <a:rPr lang="en-US" sz="2400" dirty="0"/>
              <a:t>5’ to 3’ direction</a:t>
            </a:r>
            <a:r>
              <a:rPr lang="en-US" sz="2500" dirty="0" smtClean="0">
                <a:latin typeface="Calibri" pitchFamily="34" charset="0"/>
              </a:rPr>
              <a:t> according to the complementary base pairing rules: </a:t>
            </a:r>
            <a:endParaRPr lang="en-US" sz="2500" dirty="0">
              <a:latin typeface="Calibri" pitchFamily="34" charset="0"/>
            </a:endParaRPr>
          </a:p>
          <a:p>
            <a:pPr marL="114300" indent="0">
              <a:buNone/>
            </a:pP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DNA = A  T  </a:t>
            </a:r>
            <a:r>
              <a:rPr lang="en-US" sz="2500" dirty="0" err="1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sz="2500" dirty="0" smtClean="0">
                <a:solidFill>
                  <a:srgbClr val="FF0000"/>
                </a:solidFill>
                <a:latin typeface="Calibri" pitchFamily="34" charset="0"/>
              </a:rPr>
              <a:t>  C  G  C  A  T  </a:t>
            </a:r>
            <a:r>
              <a:rPr lang="en-US" sz="2500" dirty="0" err="1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14300" indent="0">
              <a:buNone/>
            </a:pPr>
            <a:r>
              <a:rPr lang="en-US" sz="2500" dirty="0" smtClean="0">
                <a:latin typeface="Calibri" pitchFamily="34" charset="0"/>
              </a:rPr>
              <a:t>RNA = U  A  </a:t>
            </a:r>
            <a:r>
              <a:rPr lang="en-US" sz="2500" dirty="0" err="1" smtClean="0">
                <a:latin typeface="Calibri" pitchFamily="34" charset="0"/>
              </a:rPr>
              <a:t>A</a:t>
            </a:r>
            <a:r>
              <a:rPr lang="en-US" sz="2500" dirty="0" smtClean="0">
                <a:latin typeface="Calibri" pitchFamily="34" charset="0"/>
              </a:rPr>
              <a:t>  G  C  G U  A  </a:t>
            </a:r>
            <a:r>
              <a:rPr lang="en-US" sz="2500" dirty="0" err="1" smtClean="0">
                <a:latin typeface="Calibri" pitchFamily="34" charset="0"/>
              </a:rPr>
              <a:t>A</a:t>
            </a:r>
            <a:endParaRPr lang="en-US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500" dirty="0" smtClean="0"/>
              <a:t>4. A sequence of DNA nucleotides (terminator) will end the process of transcription and cause RNA polymerase and the mRNA strand to detach 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3048000" cy="47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complex biomolecule (nucleic acid) that stores all of the cellular information in form of a code to make proteins (Genetic code) </a:t>
            </a:r>
          </a:p>
          <a:p>
            <a:r>
              <a:rPr lang="en-US" sz="2600" dirty="0" smtClean="0"/>
              <a:t>Has complete instructions for making all proteins for ALL organisms</a:t>
            </a:r>
          </a:p>
          <a:p>
            <a:r>
              <a:rPr lang="en-US" sz="2600" dirty="0" smtClean="0"/>
              <a:t>Located in the nucleus and </a:t>
            </a:r>
          </a:p>
          <a:p>
            <a:pPr marL="0" indent="0">
              <a:buNone/>
            </a:pPr>
            <a:r>
              <a:rPr lang="en-US" sz="2600" dirty="0" smtClean="0"/>
              <a:t>           self-replicates </a:t>
            </a:r>
          </a:p>
          <a:p>
            <a:r>
              <a:rPr lang="en-US" sz="2600" dirty="0" smtClean="0"/>
              <a:t>DNA= </a:t>
            </a:r>
            <a:r>
              <a:rPr lang="en-US" sz="2600" dirty="0" smtClean="0">
                <a:solidFill>
                  <a:srgbClr val="FF0000"/>
                </a:solidFill>
              </a:rPr>
              <a:t>D</a:t>
            </a:r>
            <a:r>
              <a:rPr lang="en-US" sz="2600" dirty="0" smtClean="0"/>
              <a:t>eoxyribo</a:t>
            </a:r>
            <a:r>
              <a:rPr lang="en-US" sz="26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/>
              <a:t>ucleic </a:t>
            </a:r>
            <a:r>
              <a:rPr lang="en-US" sz="2600" dirty="0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cid</a:t>
            </a:r>
          </a:p>
          <a:p>
            <a:pPr lvl="1"/>
            <a:r>
              <a:rPr lang="en-US" sz="2600" dirty="0" smtClean="0"/>
              <a:t>Genetic material for life and is </a:t>
            </a:r>
          </a:p>
          <a:p>
            <a:pPr marL="457200" lvl="1" indent="0">
              <a:buNone/>
            </a:pPr>
            <a:r>
              <a:rPr lang="en-US" sz="2600" dirty="0" smtClean="0"/>
              <a:t>universal to all life </a:t>
            </a:r>
            <a:endParaRPr lang="en-US" sz="2600" dirty="0"/>
          </a:p>
        </p:txBody>
      </p:sp>
      <p:pic>
        <p:nvPicPr>
          <p:cNvPr id="1026" name="Picture 2" descr="https://encrypted-tbn3.gstatic.com/images?q=tbn:ANd9GcR6-Hzt6elRYSfpI7az9md8Gx8BfOg5Xpv5V6aT-yghqf4f6S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3666"/>
            <a:ext cx="3537591" cy="44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3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Basic building blocks of proteins </a:t>
            </a:r>
          </a:p>
          <a:p>
            <a:r>
              <a:rPr lang="en-US" sz="2700" dirty="0" smtClean="0"/>
              <a:t>There are 20 common amino acids</a:t>
            </a:r>
          </a:p>
          <a:p>
            <a:r>
              <a:rPr lang="en-US" sz="2700" dirty="0" smtClean="0"/>
              <a:t>Amino acids are connected by </a:t>
            </a:r>
            <a:r>
              <a:rPr lang="en-US" sz="2700" u="sng" dirty="0" smtClean="0"/>
              <a:t>peptide bonds </a:t>
            </a:r>
          </a:p>
          <a:p>
            <a:r>
              <a:rPr lang="en-US" sz="2700" dirty="0" smtClean="0"/>
              <a:t>A chain of amino acids is called a </a:t>
            </a:r>
            <a:r>
              <a:rPr lang="en-US" sz="2700" u="sng" dirty="0" smtClean="0"/>
              <a:t>polypeptide chain</a:t>
            </a:r>
          </a:p>
          <a:p>
            <a:r>
              <a:rPr lang="en-US" sz="2700" dirty="0" smtClean="0"/>
              <a:t>The creation of the polypeptide chain (protein) occurs in ribosomes</a:t>
            </a:r>
          </a:p>
          <a:p>
            <a:pPr lvl="1"/>
            <a:r>
              <a:rPr lang="en-US" sz="2300" dirty="0" smtClean="0"/>
              <a:t>Free Ribosomes – create proteins for </a:t>
            </a:r>
          </a:p>
          <a:p>
            <a:pPr marL="457200" lvl="1" indent="0">
              <a:buNone/>
            </a:pPr>
            <a:r>
              <a:rPr lang="en-US" sz="2300" dirty="0" smtClean="0"/>
              <a:t>the cell</a:t>
            </a:r>
          </a:p>
          <a:p>
            <a:pPr lvl="1"/>
            <a:r>
              <a:rPr lang="en-US" sz="2300" dirty="0" smtClean="0"/>
              <a:t>Bounded Ribosomes – create proteins to be </a:t>
            </a:r>
          </a:p>
          <a:p>
            <a:pPr marL="457200" lvl="1" indent="0">
              <a:buNone/>
            </a:pPr>
            <a:r>
              <a:rPr lang="en-US" sz="2300" dirty="0"/>
              <a:t>s</a:t>
            </a:r>
            <a:r>
              <a:rPr lang="en-US" sz="2300" dirty="0" smtClean="0"/>
              <a:t>hipped out of the cell </a:t>
            </a:r>
          </a:p>
          <a:p>
            <a:endParaRPr lang="en-US" sz="2700" dirty="0" smtClean="0"/>
          </a:p>
        </p:txBody>
      </p:sp>
      <p:pic>
        <p:nvPicPr>
          <p:cNvPr id="1026" name="Picture 2" descr="answers com amino acid referenceanswers what was the first amino aci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3" y="3962400"/>
            <a:ext cx="23210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Codon &amp; Anticodon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700" dirty="0"/>
              <a:t>Every 3 nitrogenous bases on the mRNA codes for 1 amino acid. This is called a </a:t>
            </a:r>
            <a:r>
              <a:rPr lang="en-US" sz="2700" u="sng" dirty="0"/>
              <a:t>codon. </a:t>
            </a:r>
            <a:endParaRPr lang="en-US" sz="2700" dirty="0" smtClean="0"/>
          </a:p>
          <a:p>
            <a:r>
              <a:rPr lang="en-US" sz="2700" kern="0" dirty="0" err="1" smtClean="0">
                <a:latin typeface="Calibri" pitchFamily="34" charset="0"/>
              </a:rPr>
              <a:t>tRNA</a:t>
            </a:r>
            <a:r>
              <a:rPr lang="en-US" sz="2700" kern="0" dirty="0" smtClean="0">
                <a:latin typeface="Calibri" pitchFamily="34" charset="0"/>
              </a:rPr>
              <a:t> </a:t>
            </a:r>
            <a:r>
              <a:rPr lang="en-US" sz="2700" kern="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700" kern="0" dirty="0" smtClean="0"/>
              <a:t>carries the amino </a:t>
            </a:r>
            <a:r>
              <a:rPr lang="en-US" sz="2700" kern="0" dirty="0"/>
              <a:t>acids to the ribosome and matches them to the </a:t>
            </a:r>
            <a:r>
              <a:rPr lang="en-US" sz="2700" kern="0" dirty="0" smtClean="0"/>
              <a:t>mRNA by having an </a:t>
            </a:r>
            <a:r>
              <a:rPr lang="en-US" sz="2700" u="sng" kern="0" dirty="0" smtClean="0"/>
              <a:t>anticodon </a:t>
            </a:r>
          </a:p>
          <a:p>
            <a:pPr lvl="1"/>
            <a:r>
              <a:rPr lang="en-US" sz="2700" dirty="0" smtClean="0"/>
              <a:t>Anticodon is a </a:t>
            </a:r>
            <a:r>
              <a:rPr lang="en-US" sz="2700" dirty="0"/>
              <a:t>set of three nucleotides on </a:t>
            </a:r>
            <a:r>
              <a:rPr lang="en-US" sz="2700" dirty="0" err="1"/>
              <a:t>tRNA</a:t>
            </a:r>
            <a:r>
              <a:rPr lang="en-US" sz="2700" dirty="0"/>
              <a:t> that is complementary to a mRNA </a:t>
            </a:r>
            <a:r>
              <a:rPr lang="en-US" sz="2700" dirty="0" smtClean="0"/>
              <a:t>codon</a:t>
            </a:r>
          </a:p>
          <a:p>
            <a:pPr lvl="1"/>
            <a:r>
              <a:rPr lang="en-US" sz="2400" dirty="0"/>
              <a:t>Example: Codon GGG pairs with Anticodon </a:t>
            </a:r>
            <a:r>
              <a:rPr lang="en-US" sz="2400" dirty="0" smtClean="0"/>
              <a:t>CCC</a:t>
            </a:r>
          </a:p>
          <a:p>
            <a:pPr marL="457200" lvl="1" indent="0">
              <a:buNone/>
            </a:pPr>
            <a:endParaRPr lang="en-US" sz="2700" dirty="0" smtClean="0"/>
          </a:p>
          <a:p>
            <a:endParaRPr lang="en-US" sz="2700" u="sng" kern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8" y="4343400"/>
            <a:ext cx="3886200" cy="23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16027"/>
            <a:ext cx="2626043" cy="232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Process  that converts or translates the information in a sequence of nitrogenous on the mRNA into a chain of amino acids to create a protein</a:t>
            </a:r>
          </a:p>
          <a:p>
            <a:r>
              <a:rPr lang="en-US" dirty="0" smtClean="0"/>
              <a:t>Translation occurs in a 5</a:t>
            </a:r>
            <a:r>
              <a:rPr lang="en-US" dirty="0"/>
              <a:t>’ to 3’ direction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chain of amino acids is called a polypeptide chain </a:t>
            </a:r>
          </a:p>
          <a:p>
            <a:r>
              <a:rPr lang="en-US" dirty="0" smtClean="0"/>
              <a:t>The polypeptide chain codes for a protein from a gene on the DNA molecule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lvl="3" indent="-514350">
              <a:buAutoNum type="arabicPeriod"/>
            </a:pPr>
            <a:r>
              <a:rPr lang="en-US" sz="2700" dirty="0" smtClean="0">
                <a:latin typeface="Calibri" pitchFamily="34" charset="0"/>
              </a:rPr>
              <a:t>Translation begins at the start </a:t>
            </a:r>
            <a:r>
              <a:rPr lang="en-US" sz="2700" u="sng" dirty="0" smtClean="0">
                <a:latin typeface="Calibri" pitchFamily="34" charset="0"/>
              </a:rPr>
              <a:t>codon</a:t>
            </a:r>
            <a:r>
              <a:rPr lang="en-US" sz="2700" dirty="0" smtClean="0">
                <a:latin typeface="Calibri" pitchFamily="34" charset="0"/>
              </a:rPr>
              <a:t> on the mRNA. </a:t>
            </a:r>
            <a:r>
              <a:rPr lang="en-US" sz="2700" dirty="0" smtClean="0"/>
              <a:t>The start codon is always </a:t>
            </a:r>
            <a:r>
              <a:rPr lang="en-US" sz="2700" b="1" dirty="0" smtClean="0"/>
              <a:t>AUG 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700" dirty="0" smtClean="0">
                <a:latin typeface="Calibri" pitchFamily="34" charset="0"/>
              </a:rPr>
              <a:t>2. </a:t>
            </a:r>
            <a:r>
              <a:rPr lang="en-US" sz="2700" dirty="0" err="1" smtClean="0">
                <a:latin typeface="Calibri" pitchFamily="34" charset="0"/>
              </a:rPr>
              <a:t>tRNA</a:t>
            </a:r>
            <a:r>
              <a:rPr lang="en-US" sz="2700" dirty="0" smtClean="0">
                <a:latin typeface="Calibri" pitchFamily="34" charset="0"/>
              </a:rPr>
              <a:t> delivers the first amino acid to the ribosome to begin to produce the polypeptide chain </a:t>
            </a:r>
          </a:p>
          <a:p>
            <a:pPr marL="971550" lvl="1" indent="-457200">
              <a:spcBef>
                <a:spcPct val="50000"/>
              </a:spcBef>
            </a:pPr>
            <a:r>
              <a:rPr lang="en-US" sz="2700" dirty="0" err="1" smtClean="0">
                <a:latin typeface="Calibri" pitchFamily="34" charset="0"/>
              </a:rPr>
              <a:t>tRNA</a:t>
            </a:r>
            <a:r>
              <a:rPr lang="en-US" sz="2700" dirty="0" smtClean="0">
                <a:latin typeface="Calibri" pitchFamily="34" charset="0"/>
              </a:rPr>
              <a:t> contains an </a:t>
            </a:r>
            <a:r>
              <a:rPr lang="en-US" sz="2700" b="1" u="sng" dirty="0" smtClean="0">
                <a:latin typeface="Calibri" pitchFamily="34" charset="0"/>
              </a:rPr>
              <a:t>anticodon</a:t>
            </a:r>
            <a:r>
              <a:rPr lang="en-US" sz="2700" dirty="0" smtClean="0">
                <a:latin typeface="Calibri" pitchFamily="34" charset="0"/>
              </a:rPr>
              <a:t> that binds to the mRNA’s codon and carries one kind of amino acid.</a:t>
            </a:r>
          </a:p>
          <a:p>
            <a:pPr marL="57150" lvl="2" indent="-514350">
              <a:buAutoNum type="arabicPeriod"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4" y="4267200"/>
            <a:ext cx="47501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54563"/>
          </a:xfrm>
        </p:spPr>
        <p:txBody>
          <a:bodyPr/>
          <a:lstStyle/>
          <a:p>
            <a:pPr marL="114300" indent="0">
              <a:spcBef>
                <a:spcPct val="50000"/>
              </a:spcBef>
              <a:buNone/>
            </a:pPr>
            <a:r>
              <a:rPr lang="en-US" sz="2600" dirty="0" smtClean="0">
                <a:latin typeface="Calibri" pitchFamily="34" charset="0"/>
              </a:rPr>
              <a:t>3. The elongation of the polypeptide chain occurs when the next </a:t>
            </a:r>
            <a:r>
              <a:rPr lang="en-US" sz="2600" dirty="0" err="1" smtClean="0">
                <a:latin typeface="Calibri" pitchFamily="34" charset="0"/>
              </a:rPr>
              <a:t>tRNA</a:t>
            </a:r>
            <a:r>
              <a:rPr lang="en-US" sz="2600" dirty="0" smtClean="0">
                <a:latin typeface="Calibri" pitchFamily="34" charset="0"/>
              </a:rPr>
              <a:t> brings another amino acid to the ribosome.  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600" dirty="0" smtClean="0">
                <a:latin typeface="Calibri" pitchFamily="34" charset="0"/>
              </a:rPr>
              <a:t>4. The polypeptide chains continues to grow until a stop codon appears on the mRNA. 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600" dirty="0">
                <a:latin typeface="Calibri" pitchFamily="34" charset="0"/>
              </a:rPr>
              <a:t>5</a:t>
            </a:r>
            <a:r>
              <a:rPr lang="en-US" sz="2600" dirty="0" smtClean="0">
                <a:latin typeface="Calibri" pitchFamily="34" charset="0"/>
              </a:rPr>
              <a:t>. The </a:t>
            </a:r>
            <a:r>
              <a:rPr lang="en-US" sz="2600" dirty="0" err="1" smtClean="0">
                <a:latin typeface="Calibri" pitchFamily="34" charset="0"/>
              </a:rPr>
              <a:t>tRNA</a:t>
            </a:r>
            <a:r>
              <a:rPr lang="en-US" sz="2600" dirty="0" smtClean="0">
                <a:latin typeface="Calibri" pitchFamily="34" charset="0"/>
              </a:rPr>
              <a:t> brings the corresponding amino acid to stop the process of translation. Now </a:t>
            </a:r>
            <a:r>
              <a:rPr lang="en-US" sz="2600" dirty="0">
                <a:latin typeface="Calibri" pitchFamily="34" charset="0"/>
              </a:rPr>
              <a:t>t</a:t>
            </a:r>
            <a:r>
              <a:rPr lang="en-US" sz="2600" dirty="0" smtClean="0">
                <a:latin typeface="Calibri" pitchFamily="34" charset="0"/>
              </a:rPr>
              <a:t>he newly formed polypeptide (protein) is then released.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791081" cy="23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Determining Protein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16431"/>
            <a:ext cx="7640313" cy="62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Dogma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sz="2700" b="1" dirty="0"/>
              <a:t>DNA→ mRNA→ </a:t>
            </a:r>
            <a:r>
              <a:rPr lang="en-US" sz="2700" b="1" dirty="0" smtClean="0"/>
              <a:t>Protein</a:t>
            </a:r>
            <a:endParaRPr lang="en-US" sz="2700" dirty="0" smtClean="0"/>
          </a:p>
          <a:p>
            <a:r>
              <a:rPr lang="en-US" sz="2700" dirty="0" smtClean="0"/>
              <a:t>The creation of mRNA from DNA is called </a:t>
            </a:r>
            <a:r>
              <a:rPr lang="en-US" sz="2700" u="sng" dirty="0" smtClean="0"/>
              <a:t>Transcription</a:t>
            </a:r>
            <a:r>
              <a:rPr lang="en-US" sz="2700" dirty="0" smtClean="0"/>
              <a:t> </a:t>
            </a:r>
          </a:p>
          <a:p>
            <a:r>
              <a:rPr lang="en-US" sz="2700" dirty="0" smtClean="0"/>
              <a:t>The creation of a protein from mRNA is called </a:t>
            </a:r>
            <a:r>
              <a:rPr lang="en-US" sz="2700" u="sng" dirty="0" smtClean="0"/>
              <a:t>Translation </a:t>
            </a:r>
          </a:p>
          <a:p>
            <a:pPr marL="0" indent="0" algn="ctr">
              <a:buNone/>
            </a:pPr>
            <a:endParaRPr lang="en-US" sz="2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cnx.org/resources/664c80ee69a10dbef89446214d47bcd4/central_dog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7" y="3276600"/>
            <a:ext cx="5029200" cy="29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9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DNA and RNA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03943"/>
              </p:ext>
            </p:extLst>
          </p:nvPr>
        </p:nvGraphicFramePr>
        <p:xfrm>
          <a:off x="457200" y="1600200"/>
          <a:ext cx="8305800" cy="39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DNA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48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Sugar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Strands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Nitrogenous</a:t>
                      </a:r>
                      <a:r>
                        <a:rPr lang="en-US" sz="2400" baseline="0" dirty="0" smtClean="0"/>
                        <a:t> Bases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50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Location in Cell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06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Mutation </a:t>
            </a:r>
            <a:r>
              <a:rPr lang="en-US" sz="2800" dirty="0"/>
              <a:t>is a permanent change of the nucleotide </a:t>
            </a:r>
            <a:r>
              <a:rPr lang="en-US" sz="2800" dirty="0" smtClean="0"/>
              <a:t>sequence of </a:t>
            </a:r>
            <a:r>
              <a:rPr lang="en-US" sz="2800" dirty="0"/>
              <a:t>the </a:t>
            </a:r>
            <a:r>
              <a:rPr lang="en-US" sz="2800" dirty="0" smtClean="0"/>
              <a:t>genome of </a:t>
            </a:r>
            <a:r>
              <a:rPr lang="en-US" sz="2800" dirty="0"/>
              <a:t>an </a:t>
            </a:r>
            <a:r>
              <a:rPr lang="en-US" sz="2800" dirty="0" smtClean="0"/>
              <a:t>organism</a:t>
            </a:r>
          </a:p>
          <a:p>
            <a:pPr lvl="1"/>
            <a:r>
              <a:rPr lang="en-US" dirty="0" smtClean="0"/>
              <a:t>Genome is the complete DNA sequence of an organism </a:t>
            </a:r>
          </a:p>
          <a:p>
            <a:r>
              <a:rPr lang="en-US" sz="2800" dirty="0" smtClean="0"/>
              <a:t>Typically happens during replication if it affects a single gene</a:t>
            </a:r>
          </a:p>
          <a:p>
            <a:r>
              <a:rPr lang="en-US" sz="2800" dirty="0" smtClean="0"/>
              <a:t>If a mutation is not fixed, if may permanently change an organism’s DNA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3074" name="Picture 2" descr="Sub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32709"/>
            <a:ext cx="1828800" cy="11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er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3842"/>
            <a:ext cx="2340535" cy="10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le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6153"/>
            <a:ext cx="1703388" cy="10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3900" indent="-609600"/>
            <a:r>
              <a:rPr lang="en-US" dirty="0" smtClean="0">
                <a:latin typeface="Calibri" pitchFamily="34" charset="0"/>
              </a:rPr>
              <a:t>Genetic diseases</a:t>
            </a:r>
          </a:p>
          <a:p>
            <a:pPr marL="723900" indent="-609600"/>
            <a:r>
              <a:rPr lang="en-US" dirty="0" smtClean="0">
                <a:latin typeface="Calibri" pitchFamily="34" charset="0"/>
              </a:rPr>
              <a:t>Cancer</a:t>
            </a:r>
          </a:p>
          <a:p>
            <a:pPr marL="723900" indent="-609600"/>
            <a:r>
              <a:rPr lang="en-US" dirty="0" smtClean="0">
                <a:latin typeface="Calibri" pitchFamily="34" charset="0"/>
              </a:rPr>
              <a:t>New genetic traits</a:t>
            </a:r>
          </a:p>
          <a:p>
            <a:pPr marL="723900" indent="-609600"/>
            <a:r>
              <a:rPr lang="en-US" dirty="0" smtClean="0">
                <a:latin typeface="Calibri" pitchFamily="34" charset="0"/>
              </a:rPr>
              <a:t>No harm at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History of 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Scientists Watson &amp; Crick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developed a model of DNA structure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proposed that sugar-phosphate backbone on the outside and bases on the inside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DNA strands are </a:t>
            </a:r>
            <a:r>
              <a:rPr lang="en-US" u="sng" dirty="0" smtClean="0">
                <a:latin typeface="Calibri" pitchFamily="34" charset="0"/>
              </a:rPr>
              <a:t>complementary</a:t>
            </a:r>
            <a:r>
              <a:rPr lang="en-US" dirty="0" smtClean="0">
                <a:latin typeface="Calibri" pitchFamily="34" charset="0"/>
              </a:rPr>
              <a:t>: they fit together and are opposite of each other.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DNA is a </a:t>
            </a:r>
            <a:r>
              <a:rPr lang="en-US" u="sng" dirty="0" smtClean="0">
                <a:latin typeface="Calibri" pitchFamily="34" charset="0"/>
              </a:rPr>
              <a:t>double helix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Two strands of DNA wind around each other like a twisted ladder.</a:t>
            </a:r>
          </a:p>
        </p:txBody>
      </p:sp>
      <p:sp>
        <p:nvSpPr>
          <p:cNvPr id="4" name="AutoShape 2" descr="data:image/jpeg;base64,/9j/4AAQSkZJRgABAQAAAQABAAD/2wCEAAkGBxAPEA4OEBQQEBAOEA8QEBAPEA8UFBAQFRQWFhQUFBUYHCggGBolHxYUIT0hJSkrLi4uFx8zODMvNygtLisBCgoKDg0OGhAQGywlICUsLCwsLCwsLCw0Ky8sLCwsLC8sLCwsLCwsLDcsLCwsNC0sLCwsLC8sLCwsLCwsLCwsLP/AABEIAMIBAwMBIgACEQEDEQH/xAAbAAACAgMBAAAAAAAAAAAAAAABAgADBAUGB//EAEgQAAEDAgMEBgUJBQYGAwAAAAEAAgMEERIhMQVBUWEGEyJxgZEyQlKhwRQjM1NicoKx0QeisuHwJENzksLxFlRjZIOjJTQ1/8QAGQEBAQEBAQEAAAAAAAAAAAAAAAEDAgQF/8QALhEAAgIBAwMCBAcAAwAAAAAAAAECESEDEjEiMkFx8BNRYbEEUoGRodHhM0Jy/9oADAMBAAIRAxEAPwDiEVFF7j5JFEQEbIBUUbKWQARARsigBZSyKiACiNkbIAKWRsigBZEBREBABSyaylkALKAJrKWVALKWTWUsgBZbDYmzH1c8dOzIvPaduYwZuce4e+wWCAu06HNFPS1FYcnSu6iM8GNs55HeS0fhVSvBYq2dVHJEx0VJFZkEDST91uZLjvJOZPNeadIqw1FRLK7tNeewN3VeoPL3krfQV16XaU51cxtO3/yus73XXJUjrsNOfThBdCc7vhOreZatVBW4efBdaTVPx5DRyYgKV5OIZ0zyR2hvhcTod4/nljVcHWNwuuMJu072O4hPNFiFrkHItcNWuGhCyg/r2GSwE0VmztG8WAEreR381O9V5X8mPa78GHs/ar4x8nlbFJa5aJYw4OHFrhZw7roVmz6SbtBslM/UPhcJGX5xusbfiUqqYSCxyIza4atPEKinqCCY5PTGd9zhxCl71T5+/wDpopOOVx7/AINHX0pjJa/MXIErAcLhuyOncfesY0riOyA4W3XOS7B0YIIIBB1B3rWS7Lcxwkp3Fjmm4bcix+y7ULP/ANZN4apznVO9keRQXUu6T1gyfHE5w1L6OmcT3uwZ96itaZr8R/IsUTWUXJ4yAKIqIAI2RUsgBZRNZSyAARsjZSyAFkbIgIqgWyNkbI2QC2TWRARsgFspZMAjZAKijZGyEFsjZNZQBACy6LpBVfJ6OipxkeoErh9qUl/+oLn8O4anIKz9pNZarkiGkOGIdzGhvwWmnzZrpK2bGOW2y4hfOese7vbFHb85AtNKHjDJGcMkZxMPMbjxBWRtO7KHZLho1lTI8fZkka2//rCrYbi6svzL5nGo+umO8te1srMmyXNvYf6zfD4qm7o3tmjsXx37J0kYfSY7kRdGF3VvLT9FObH7E1uy7le1v91e9liQdQSPJWeamvbMY46X7RJGsc1s0dzFJe19WOBzY7mOaxKqlEgsciM2uGrSsiCZsLnYxeCbKXInqn+rM3u38r8VdPAWOLTu0I0cNzhyKkla3L9Sxe11+xqaaoLT1UmTxodzm7iFnWVdZSCRtjkRm1w1aVj0tSWnqpMnjycPaCnd6/f/AE64yuPsZmFRWBRcFNeomCllyUFlLIo2QACNkbIgKgFlLIo2QC2RARsmAQC2RsjZGyEBZGyNkbIBbI2TWRsgFsjZNZRALZGybJEBALZSyeyNkBfsuLHPTs9qaFvm8Bcn0yresral3tTSH94rtNgN/tVMfZmjd4NOL4LzHaM2OZ7uLyfMrSHk9P4dcno9ewdTQxnMChiBH3nSPP8AEtTRdgmI6syF97fVP9b7rb15+cbH9XT0bR3fJ4z+ZK1lfHbDKPUydzYf0OfmqsSp8M808t0Xywh7S06OFk0EpkZZxJmhsyS/rs0ZIOVrN8kYXYgCkmJjcJ2jEWAtkb9ZEfSae7VI9LcZcHD6laHLb5HMFNROvhpHagO+SPOpGbjTnxJI5lPhGRBJa5ocxx9Zp0Pw7wVVPAHtw5g3Ba4atcNHDmpmEqY7kNhWNWUYlFjk4ZtcNWn+tyzo5jM1znC08VhUAX7Y9Wccjv58EtlJRrgsWaI1EzOy5j3EauaHEHmCFFuyQNSPNRdb5+0dbI/I1tkbIgI2WRRbI2RsjZACyNkbI2QC2RsmsjZCC2RATAI2QC2RsmsjZALZGyayeOIuLWtBc5xDWtAuXE5AAbygK7LaDY5YA6oPU3F2xWvK4cS31BzdnwBW3EEezW3OGSttcnJzKUHc3cZOe7dxOjq5XYsTrPMjWyB5JcHtcL4gd/DPQhaRhjdLg7pR7iNqKZjiA0uwNDjc4sibcgc+W8K13SJ0f0VORz6v9AtdVl7w0i2KMksyAGerTbcf0V1NtOUgWllF72HWvuLZOac8iDl5LROO20uCLUqXGAP6c1QLwWsbhsQ10TbkbzmFhv6fX+kp6ST70DWnzbYq7bDZKlgDnuc+O5jL3E2J1FzuP6JNn17J2dXNDTSuYMJ6yFgdlkbuZZ1xzK53Jrg0WovIrOltDJfHSvjtq6mqHZc8Mgdl4q+Laezpfo6kxE6NqoXNA/HHiHuCwtqbEp3Mc6niMMwzGGVxjdxaWvBIv95c3s/YLakPDJY4pWkgwzCQaa2c0G2eVjouMM7S05HouzIC1/XMdFKyOOZ5fDLHIABE83Iabt8QF5HH2pBzd8V1mxejVVSyTVEjQYoaWsd1kcjHtu6F7Gg4Tlm8a2XNbEh6yogZ7UrB5uCsTXTgop0ej7ZBZX1DDu6oD7oiY33FpCUtvkdDktb0i6RdbtOoidHEzqqqqibLHjBewSFrQ8E2J7IzAG9Xu6S7PDnRvFVC5ji0m0UzbjeLYTZTuimeaelLe69RaT5txiO7Q8Wn0T8Fn2Wurdo0Tw18NQHPaQMD4pI3OaTYgai4113FbFk8WFpfLCxxF8L3ODrcdLLtxbV+/oY7HGVV78mNAerd1BthJc+A8CT24/iFlALFrZoHNt10Qc0hzHNLiWvGhGSja9pjbJa5dk5rfVfv36b/ABV2uUfqvsTa4y9fuWyB7HNnit1sd7A6SMOTo3DeCLqVVVGGtfEbtlF2MJu6M6OY8a3By5+ax4DPUOwRNOlzawwji5xyaOZNludn00NJ2xhqKjUOIvDEeLQfpHczl3qdqpmvw0nchKXofWysbLgtjGLtEA25hRGeR0jnPeS5zjcucbkqKfEZ18X6GiARsojZZGQEbJgEbIBQEQE1kbIBbIgJrI2QAsiAiAmsgFsjZMAiAgFAXS7Kw0FMa+QXmlBbStOrWnIvtxOYHK/FanZFD180cRyaTd59mNou8+QPjZWbS2h8t2gxgygpWmTCNGtjFmDzw+S7hG3k004+Smsc7R5u93bkPFx/r3KmkaD8w4hrXuJhe42EUx1aT7D9ORsqm1GNznHVxOR1Y72D8OSsdGHAgi4IsQu5OUZZ9oxk1qALCCQQQWktcDqHDIgrGmZgJfo11sX2HbpO7ceS2IJlab5zQsBcc7zwjLrOb23APEWO5V4QRxBHgQp2O1wcrqVMrYb94yIuDY941HNavatOY3CpZla3WAe53wPJZsd43YDmADgyzcy9yCfabc94WbhBG4gjwIKSVPcuPeCxfhmPSTiRocPEcDvC1O3NnOa75XBlIyxeB6wHrAbyB5hMAaOa2Zhk9Hu4d494W+bmARmDmDxXEl5RontZrKfabZtn7SlFg5tKGOHAvmiAtyIuub/Z5S9btKib/wBxFfuDgSug2vs5tNQbTmZk2pkoogzcHXlkfbl2Wqj9lNParEx0ginm7sMbiPfZdR4s9cKUMHRVtNRTySSSUseJ73vxwyzROJc4nEblzb58FhO6NbMd/wA3GTxMMg8+yVmBqNlypNHmWrL5mv8A+EaHdO/8UBH5OKtl2BSnDikdJhFhdhGSy7I2XS1GHqtmCNlQN9Bo7yE7KJgNyAeWg9yzLKYVXqSOXNsBccIZo0G4Y0ANvxwjK/PVCyfCpZZnNiWUT2UQGiATAJlLKFBZEBGyYBACygCYBNZAKAiAnAUsgAAjZMAmAVIKAiAmATAIDNhnFNSVNRo6S0DO4Wc//QtL0Qzp6+qOsssdO08gC9/uIU6fVfVQU1ON0XWOH2pDi/ItT7IeINmbPaR9O6qqHkajt9WwkcLNK2Se2keh9OnY88GeNoubWc322/qNxTU0mIDfcZE77a+IWQ2xAIzB0I3rFqoMN5Gi97FwGtxo9vPlvUjJNbJfp9DySVPcjILSC17DhfGQ5juDh+Y3WT9kgSNGFrnYXs+pmtcs+6dWnhklp5MQ3XGeWhG4jknHYcZMONrm4JmDV8fFv226gosXCQeeqJVPBjFr2cDdrhq1w0KqpJr9kgNN7Fo9R+pA+ydR5LNDbWFw8EBzHi1pGHRw/IjcQQsatht840E2sJGi/bYDy9YZkJHDcJe/qHlbkSuo2zMMbsr5tdva4aELW7EqnMc6mlyc02HfwB4HULc00mIDO+QcCPWadHDv/MFa/buzi8CaMfOxjdq9mpHeNQua2umdJ7lgbpycOzaaPfPWSv8AwxRtb+bysjoDSdVS1s51dGyFvfI4X/dDlidLsUjdkwG920gmdcZ453F2Y42DV0/yb5PRU0GjpXOnf3AYWf6l1VRPU3WnRrsKOFPhRwrI8pXhUwqzCjhQFeFHCrMKmFUFeFHCrMKmFAV2UVmFRAc/ZGyYBGy5OhQEwCYBEBAKAnARAVsMDnuDGAuc7RrQST4KkKgEbKjaO04KcllxPKMiyJw6th4PkHpHky/3gVpnVtTOeyw4fZaMDR8T43XSg2arSbyzf428R5q6NmLS3mubfFO0BpLYnuIs4ZtDdDzuMvNXu2BUu9KqA/A9abIrkKMH5OlZRk74/GRg/Mq+PZEzrBrQ6+XZfG78iuE2jsiWnALpmydYS1paJBgda9zcd/ktn0e6L1za2ic58L4m1MD3lk7CcDXhzuySHHIcFy1E6WnB+TW/tLq8dbO0eix/VjuZ2R+S7GalHyfZ0RyMdBTd4c8GQ/xrzPpDOZamV3tSOPmV3nSLpRU01VJTiCCeCCOmiaJIhiAbBGCBIwh+t96Su8G2pG4JAaHwnS7TmWjTmWcO7/dbCF4eA5puD/VjwK1UPS2kkynp6mnJ1MREzBzwus4f5irW1NPfrKaoikubFhxMefvscBn9oErqt/PP3PFLTlD0LZ4TGcbcmePzZOv4TvG5ZkDw4XGRGRHApqeQSA5HLJ7SPRvuKw3xmBwLc2HId3sE+dinf0vlcf0ZduVx7yZQ7PYcQ2Nzi6Jzj2YZj6QPBklgDwdYq1me4ggkEHVpGoKLcMjNzmvBBB3jeCqxI4Os8kvY3MnWaFuQfzewZHiLHdZRLcq8orw78GE+MwyNA9CRxwE6NedY+52RHAhbegiEzo2t0eQO4b/LPyVc9O2RhY7Nrhu9xB477rK6PwSxske4XkzijItaR50lA3ZWuOLSncs8o7jHqx5Eptn/AC7ac0v92x4jadwZGA3yyusja9SJZnub6AsyP7jch56+K2s8TaCmFM36eZvzh3sjOt+btO6/JaPCuZSt44NtWXgrwo4VZhRwrkxKsKOFWYVMKgK8KOFWYVMKForwo4VZZSyCivCorLKIKOcARsmATAIBQEwamAWVs+ifPI2JlrnMuOjGj0nO5BACgoXTF1iGMjGKWV+TIme04/DUrV7S2q6ox0lBeOn0mqHZSVH3iPRZwYNd6t6TbVE7m7NoyG08brPkcbdfLo6SQ7mjyCaggbG3qgCx0ZtI13pB3E8b8eC72uKs1xD1Mal2YyOMQ2a4lwdG9waLS6YXZeg4ZZ6GxWdA4EAjLUEeyRkQeYKsLAQQdDqq3GxLzqLCb7Tcg2bv9V3cCuu9fVHncmnb8lW0afGw2Fy3tAccs2+Iv7kdmTY2AHNzLAn2hbsu8R8VmgLUEfJ576RyeQaT8HHycuY5VFfNl236fHTycWWePw6+662XQ6oxiGTfHFNfvjif+gKZ0YIIOhBB7itT0LeY3V0DtYoKxw8IZGE+5vmuVwaRy0eeWx1DR7UjR5uXse2aaI1NTijY/wCdeDixbjbUEEaLyTY8eKsp28Z4h+8F7BtHOac8ZZT+8V1I9H4h4RqKjZEL/Q6yA/ZEcjR+Fwv+8ubq+gc5c58M0Mpcb2cepfc8n2b5OK7QNTYU3MwhqOPBzOzhtCj7NQyphNsLKhofe3BxGT2+adnSmoOJk8VPUsuRidF1bnDjiZYrqqaokj+je9l9Q1xAPeNCr/luL6SKnl5vgYD5tsV18S+UdRlC2658eDlNj7Qa1zjI2TAbksa4B3IgkEEjQ8VvHSU8oBj+UskaQ6Nxaw4XjQ5ajcRvBK2bamn/AOVhv9lzx7jdWHaIHoRMZ4k/orLUi81k4jGCv5GHsihLw35sgu/uxiHVvuQ5rRqWZXBvobblu31UdIOzhknAs0CxZDzJ9Z3ILUvrZXAtxWB1DcrjgSMyOSxw1ZznbOk1FVEkr3Pc57iXOcbucdSUtlZZHCuDiivCjhVmFTCllorwqYVZhRwqWKK8KOFWWUsllorspZW2UsliiqyKssogo5kBMAiAmAXRwABZHSCuNDSinjyqq4DGd8cZzDeWXaP8ldsyJpfjf9HC0yvvvDdG+JwjuJXI1FY6sq56l93NYcDQN5Obrc7fmtNONs100l1M2Ow6ARsxEZvFs/Z/nqs6ZuQOjmZMkNzl9XJn6HA7kaOoZIOwdNW6FvIjcsnCim08/sY6nW7KonXuCC17TZ7Dq0/1vTuYciLXF8jo4HJzXciMlVJEBnfC5o7DzfDb6uQezwduPfcXU8mMaFrhk5p1aeB/VVrb1R4OE76WV04w4WZlrgXRF2tgbOYftNOXMWKTatL1kZsLuZdwHEes3xHwV8sIzucIcQcX1Ug9GTu3HkeSugcSCHDC9pwvb7Lh8N4PAhJfniI/lZh7Hn6yMA5uZZpPtN9V3iPeCsRkJjrp3DJs1BWO8eoeCP3QfFB39lqQdI5Pc1xz/wArrdwK29TS4j1gGcdPWtP3XwP+Ib5qNJO15NdJ5POuikGLaFIP+4i/jC9RqBd7zxe78yuF6C0t9o0f+PGf3gu9kHad94/mpPwb6+aKg1ENTgIhqzswoUBHCnDUwallorDUwanARspZaEwo4U+FNhUstFYCNlZhRwpYorsphVuFTChaK8KOFWYVMKgK8KOFWYVMKArwqYVbhUwoCvCgrcKiA5UFDrmjVzR4hcc2SqlzEcj773uIHkFc2Gpe4th6sFoGIOGYOlvMFehQRfhpOmzqNu1wgoSQe1UOJuPq2XA/ex+QWB0UoCKZji25lxSHK/pHL3ALW9P5iHMpgb9SyOLvc0AOPibnxT7YfURz/JqZ1jBFEwMD2tGTRfMkZ56cl3hYNHDpo3dTsoizmXY4aHMEdx+BQh2g5nZmH/kaP4m7u8e5c+Nu7Xp/SFQG82l7fiFkxdNpZARPBBKADdxj6t4yzOJlvfdLT7v9MX+GlHMWdZHhcAQQ5rhkRYghY88TmlpbYYRha42At7Eh9ng7cub2ftiPETE7qiTfBJmx3fpY88vgun2bV9ceqLS2UjKMkHrPuH1+7XklOGeUYSi26eH7/ctp5A8HKxBLXsdq128H+s1WW4M88UbdACTNALk/jj97TyQqqd0Tg5vZczsjFkAPq5Mr4b6H1e5ZMTxKLtux8bgbH0opBuI/q4PNTEcrtZzl+qMXa9KJYsTbOLO223rC2Y8R8Fd0eqOtp6oXu6KmmaTxaQA13iD5go0pwEC2Fj3FrWjSKYDE6Hut2m8QeSbYWzzHNtADKN1FIW8O3LH2fA4vBylV0v8AQ108yTRrv2eUP9up3ey8O8s1vQL5rO6HbP6rrJz/AHcUjvHCbLFDVxrPqN9TNChqYNTAJg1ZWcUIAmDU4aiGoWhA1MGp8KIaoBA1ENVmFHChSvCjhVlkbICvCjhT4UcKArwo4VZhUsgK8KNlZhUwoUrwqWVuFTCoCuyCtwqIDkBGtfshmHaGA+i83PO1nn3YltYyCARmCAQeIKxI4LVZl9ikqH+IY5n+oL0x+RhHlHIVjjUbRp2nPrKqIHxkF10EMLaqorXSMZhZO9jSAbmznDPPgAtL0Zj6za1EP+u0+Vz8Fbs0z1IfFF2I5JHySSZ3IcdL7hbdqVZSa4PTrK0i6oggdKIaeISuBs9wJDW8r7z+S2v/AAvC4Z3BOoBy/mtnszZsdO0MYO928rPDVzvZ5vQ5odDKcnVzBxGdlbL0blhYWxXq4/qwQbDfYHtjysujDUwai1Wi1eJZNDR7aqWAMP8AaWNBBgqwTIwcGP8ASA5XTCrjc7rIA6JwAbgldcf4bnezwJ9HiQuk6wOsJWsmA+sF3DueO0PNWxbOonm93wuOuMY2n8QF/MLRa2n5Qenu8+l8r+0a9tA6eJ08bS9mTahjC0yxlhuDhvcSMPaFtRpcELe9GKd76aoLx23OjhxAdl4sH42He1wcw+7crNm7AjjmE7amPCG2IEguW2yaeQ1F8xots7adLTRtigAfhxFrGXwAuJcSXd5OQ9yynOKwsmunptPc8e+UY21A2mp+pHpz2vyjBuT42t5rnQ1ZFVUPle6R5u53kBuAG4KsBY23llk7YoCYNTAJgEIIGpg1OAiAgEDUwCcBGyFEARsnsjhUAlkcKfCjhQCYVMKswo2QFeFHCnsjZAV4UcKeyNkKV4VMKswqYUBXhUVmFRAcHsx1rxez2mX9gnT8JuPJZ5h7NRJ7NJM3/M+L9Fg1kZY4SNFy0l+V822+cbbmO13tW2hs6GrIzDqZxB4jGwr1tVJNeTzaTzTOH6FM/wDlaQ8JHfwuXWbJpRHDEywBDG4rD1rC65/oZHbalIf+s0eZsuvY22S41MM9OtmiBqcBEBMGrIxoACYBMAmDVDqhQE4CICYBQoAEwCYNTAIUUBMGpgEwCAUBEBOAmAUKIGpg1MGpg1AIAmDUwCayFEwogJw1ENQCWRwqyylkAmFHCnsjZAJZSyeyNlAJZSyeyNkBXZSysspZAV2UVllEBxFTo377PebH3EjxVvR//wCvUDhT1IHICSwCii9v/Rev9Hl0/wDkOf6Mf/oUv+NH/EF10npO+8781FFxq8nq1OEEJgoosDMYJwgooUcJgiohRgmCiiAYJgoooUYIhRRAMiFFEKMEwQUQDBFRRQBCKiiAKiKiFIioogIooogIooogIooogP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APEA4OEBQQEBAOEA8QEBAPEA8UFBAQFRQWFhQUFBUYHCggGBolHxYUIT0hJSkrLi4uFx8zODMvNygtLisBCgoKDg0OGhAQGywlICUsLCwsLCwsLCw0Ky8sLCwsLC8sLCwsLCwsLDcsLCwsNC0sLCwsLC8sLCwsLCwsLCwsLP/AABEIAMIBAwMBIgACEQEDEQH/xAAbAAACAgMBAAAAAAAAAAAAAAABAgADBAUGB//EAEgQAAEDAgMEBgUJBQYGAwAAAAEAAgMEERIhMQVBUWEGEyJxgZEyQlKhwRQjM1NicoKx0QeisuHwJENzksLxFlRjZIOjJTQ1/8QAGQEBAQEBAQEAAAAAAAAAAAAAAAEDAgQF/8QALhEAAgIBAwMCBAcAAwAAAAAAAAECESEDEjEiMkFx8BNRYbEEUoGRodHhM0Jy/9oADAMBAAIRAxEAPwDiEVFF7j5JFEQEbIBUUbKWQARARsigBZSyKiACiNkbIAKWRsigBZEBREBABSyaylkALKAJrKWVALKWTWUsgBZbDYmzH1c8dOzIvPaduYwZuce4e+wWCAu06HNFPS1FYcnSu6iM8GNs55HeS0fhVSvBYq2dVHJEx0VJFZkEDST91uZLjvJOZPNeadIqw1FRLK7tNeewN3VeoPL3krfQV16XaU51cxtO3/yus73XXJUjrsNOfThBdCc7vhOreZatVBW4efBdaTVPx5DRyYgKV5OIZ0zyR2hvhcTod4/nljVcHWNwuuMJu072O4hPNFiFrkHItcNWuGhCyg/r2GSwE0VmztG8WAEreR381O9V5X8mPa78GHs/ar4x8nlbFJa5aJYw4OHFrhZw7roVmz6SbtBslM/UPhcJGX5xusbfiUqqYSCxyIza4atPEKinqCCY5PTGd9zhxCl71T5+/wDpopOOVx7/AINHX0pjJa/MXIErAcLhuyOncfesY0riOyA4W3XOS7B0YIIIBB1B3rWS7Lcxwkp3Fjmm4bcix+y7ULP/ANZN4apznVO9keRQXUu6T1gyfHE5w1L6OmcT3uwZ96itaZr8R/IsUTWUXJ4yAKIqIAI2RUsgBZRNZSyAARsjZSyAFkbIgIqgWyNkbI2QC2TWRARsgFspZMAjZAKijZGyEFsjZNZQBACy6LpBVfJ6OipxkeoErh9qUl/+oLn8O4anIKz9pNZarkiGkOGIdzGhvwWmnzZrpK2bGOW2y4hfOese7vbFHb85AtNKHjDJGcMkZxMPMbjxBWRtO7KHZLho1lTI8fZkka2//rCrYbi6svzL5nGo+umO8te1srMmyXNvYf6zfD4qm7o3tmjsXx37J0kYfSY7kRdGF3VvLT9FObH7E1uy7le1v91e9liQdQSPJWeamvbMY46X7RJGsc1s0dzFJe19WOBzY7mOaxKqlEgsciM2uGrSsiCZsLnYxeCbKXInqn+rM3u38r8VdPAWOLTu0I0cNzhyKkla3L9Sxe11+xqaaoLT1UmTxodzm7iFnWVdZSCRtjkRm1w1aVj0tSWnqpMnjycPaCnd6/f/AE64yuPsZmFRWBRcFNeomCllyUFlLIo2QACNkbIgKgFlLIo2QC2RARsmAQC2RsjZGyEBZGyNkbIBbI2TWRsgFsjZNZRALZGybJEBALZSyeyNkBfsuLHPTs9qaFvm8Bcn0yresral3tTSH94rtNgN/tVMfZmjd4NOL4LzHaM2OZ7uLyfMrSHk9P4dcno9ewdTQxnMChiBH3nSPP8AEtTRdgmI6syF97fVP9b7rb15+cbH9XT0bR3fJ4z+ZK1lfHbDKPUydzYf0OfmqsSp8M808t0Xywh7S06OFk0EpkZZxJmhsyS/rs0ZIOVrN8kYXYgCkmJjcJ2jEWAtkb9ZEfSae7VI9LcZcHD6laHLb5HMFNROvhpHagO+SPOpGbjTnxJI5lPhGRBJa5ocxx9Zp0Pw7wVVPAHtw5g3Ba4atcNHDmpmEqY7kNhWNWUYlFjk4ZtcNWn+tyzo5jM1znC08VhUAX7Y9Wccjv58EtlJRrgsWaI1EzOy5j3EauaHEHmCFFuyQNSPNRdb5+0dbI/I1tkbIgI2WRRbI2RsjZACyNkbI2QC2RsmsjZCC2RATAI2QC2RsmsjZALZGyayeOIuLWtBc5xDWtAuXE5AAbygK7LaDY5YA6oPU3F2xWvK4cS31BzdnwBW3EEezW3OGSttcnJzKUHc3cZOe7dxOjq5XYsTrPMjWyB5JcHtcL4gd/DPQhaRhjdLg7pR7iNqKZjiA0uwNDjc4sibcgc+W8K13SJ0f0VORz6v9AtdVl7w0i2KMksyAGerTbcf0V1NtOUgWllF72HWvuLZOac8iDl5LROO20uCLUqXGAP6c1QLwWsbhsQ10TbkbzmFhv6fX+kp6ST70DWnzbYq7bDZKlgDnuc+O5jL3E2J1FzuP6JNn17J2dXNDTSuYMJ6yFgdlkbuZZ1xzK53Jrg0WovIrOltDJfHSvjtq6mqHZc8Mgdl4q+Laezpfo6kxE6NqoXNA/HHiHuCwtqbEp3Mc6niMMwzGGVxjdxaWvBIv95c3s/YLakPDJY4pWkgwzCQaa2c0G2eVjouMM7S05HouzIC1/XMdFKyOOZ5fDLHIABE83Iabt8QF5HH2pBzd8V1mxejVVSyTVEjQYoaWsd1kcjHtu6F7Gg4Tlm8a2XNbEh6yogZ7UrB5uCsTXTgop0ej7ZBZX1DDu6oD7oiY33FpCUtvkdDktb0i6RdbtOoidHEzqqqqibLHjBewSFrQ8E2J7IzAG9Xu6S7PDnRvFVC5ji0m0UzbjeLYTZTuimeaelLe69RaT5txiO7Q8Wn0T8Fn2Wurdo0Tw18NQHPaQMD4pI3OaTYgai4113FbFk8WFpfLCxxF8L3ODrcdLLtxbV+/oY7HGVV78mNAerd1BthJc+A8CT24/iFlALFrZoHNt10Qc0hzHNLiWvGhGSja9pjbJa5dk5rfVfv36b/ABV2uUfqvsTa4y9fuWyB7HNnit1sd7A6SMOTo3DeCLqVVVGGtfEbtlF2MJu6M6OY8a3By5+ax4DPUOwRNOlzawwji5xyaOZNludn00NJ2xhqKjUOIvDEeLQfpHczl3qdqpmvw0nchKXofWysbLgtjGLtEA25hRGeR0jnPeS5zjcucbkqKfEZ18X6GiARsojZZGQEbJgEbIBQEQE1kbIBbIgJrI2QAsiAiAmsgFsjZMAiAgFAXS7Kw0FMa+QXmlBbStOrWnIvtxOYHK/FanZFD180cRyaTd59mNou8+QPjZWbS2h8t2gxgygpWmTCNGtjFmDzw+S7hG3k004+Smsc7R5u93bkPFx/r3KmkaD8w4hrXuJhe42EUx1aT7D9ORsqm1GNznHVxOR1Y72D8OSsdGHAgi4IsQu5OUZZ9oxk1qALCCQQQWktcDqHDIgrGmZgJfo11sX2HbpO7ceS2IJlab5zQsBcc7zwjLrOb23APEWO5V4QRxBHgQp2O1wcrqVMrYb94yIuDY941HNavatOY3CpZla3WAe53wPJZsd43YDmADgyzcy9yCfabc94WbhBG4gjwIKSVPcuPeCxfhmPSTiRocPEcDvC1O3NnOa75XBlIyxeB6wHrAbyB5hMAaOa2Zhk9Hu4d494W+bmARmDmDxXEl5RontZrKfabZtn7SlFg5tKGOHAvmiAtyIuub/Z5S9btKib/wBxFfuDgSug2vs5tNQbTmZk2pkoogzcHXlkfbl2Wqj9lNParEx0ginm7sMbiPfZdR4s9cKUMHRVtNRTySSSUseJ73vxwyzROJc4nEblzb58FhO6NbMd/wA3GTxMMg8+yVmBqNlypNHmWrL5mv8A+EaHdO/8UBH5OKtl2BSnDikdJhFhdhGSy7I2XS1GHqtmCNlQN9Bo7yE7KJgNyAeWg9yzLKYVXqSOXNsBccIZo0G4Y0ANvxwjK/PVCyfCpZZnNiWUT2UQGiATAJlLKFBZEBGyYBACygCYBNZAKAiAnAUsgAAjZMAmAVIKAiAmATAIDNhnFNSVNRo6S0DO4Wc//QtL0Qzp6+qOsssdO08gC9/uIU6fVfVQU1ON0XWOH2pDi/ItT7IeINmbPaR9O6qqHkajt9WwkcLNK2Se2keh9OnY88GeNoubWc322/qNxTU0mIDfcZE77a+IWQ2xAIzB0I3rFqoMN5Gi97FwGtxo9vPlvUjJNbJfp9DySVPcjILSC17DhfGQ5juDh+Y3WT9kgSNGFrnYXs+pmtcs+6dWnhklp5MQ3XGeWhG4jknHYcZMONrm4JmDV8fFv226gosXCQeeqJVPBjFr2cDdrhq1w0KqpJr9kgNN7Fo9R+pA+ydR5LNDbWFw8EBzHi1pGHRw/IjcQQsatht840E2sJGi/bYDy9YZkJHDcJe/qHlbkSuo2zMMbsr5tdva4aELW7EqnMc6mlyc02HfwB4HULc00mIDO+QcCPWadHDv/MFa/buzi8CaMfOxjdq9mpHeNQua2umdJ7lgbpycOzaaPfPWSv8AwxRtb+bysjoDSdVS1s51dGyFvfI4X/dDlidLsUjdkwG920gmdcZ453F2Y42DV0/yb5PRU0GjpXOnf3AYWf6l1VRPU3WnRrsKOFPhRwrI8pXhUwqzCjhQFeFHCrMKmFUFeFHCrMKmFAV2UVmFRAc/ZGyYBGy5OhQEwCYBEBAKAnARAVsMDnuDGAuc7RrQST4KkKgEbKjaO04KcllxPKMiyJw6th4PkHpHky/3gVpnVtTOeyw4fZaMDR8T43XSg2arSbyzf428R5q6NmLS3mubfFO0BpLYnuIs4ZtDdDzuMvNXu2BUu9KqA/A9abIrkKMH5OlZRk74/GRg/Mq+PZEzrBrQ6+XZfG78iuE2jsiWnALpmydYS1paJBgda9zcd/ktn0e6L1za2ic58L4m1MD3lk7CcDXhzuySHHIcFy1E6WnB+TW/tLq8dbO0eix/VjuZ2R+S7GalHyfZ0RyMdBTd4c8GQ/xrzPpDOZamV3tSOPmV3nSLpRU01VJTiCCeCCOmiaJIhiAbBGCBIwh+t96Su8G2pG4JAaHwnS7TmWjTmWcO7/dbCF4eA5puD/VjwK1UPS2kkynp6mnJ1MREzBzwus4f5irW1NPfrKaoikubFhxMefvscBn9oErqt/PP3PFLTlD0LZ4TGcbcmePzZOv4TvG5ZkDw4XGRGRHApqeQSA5HLJ7SPRvuKw3xmBwLc2HId3sE+dinf0vlcf0ZduVx7yZQ7PYcQ2Nzi6Jzj2YZj6QPBklgDwdYq1me4ggkEHVpGoKLcMjNzmvBBB3jeCqxI4Os8kvY3MnWaFuQfzewZHiLHdZRLcq8orw78GE+MwyNA9CRxwE6NedY+52RHAhbegiEzo2t0eQO4b/LPyVc9O2RhY7Nrhu9xB477rK6PwSxske4XkzijItaR50lA3ZWuOLSncs8o7jHqx5Eptn/AC7ac0v92x4jadwZGA3yyusja9SJZnub6AsyP7jch56+K2s8TaCmFM36eZvzh3sjOt+btO6/JaPCuZSt44NtWXgrwo4VZhRwrkxKsKOFWYVMKgK8KOFWYVMKForwo4VZZSyCivCorLKIKOcARsmATAIBQEwamAWVs+ifPI2JlrnMuOjGj0nO5BACgoXTF1iGMjGKWV+TIme04/DUrV7S2q6ox0lBeOn0mqHZSVH3iPRZwYNd6t6TbVE7m7NoyG08brPkcbdfLo6SQ7mjyCaggbG3qgCx0ZtI13pB3E8b8eC72uKs1xD1Mal2YyOMQ2a4lwdG9waLS6YXZeg4ZZ6GxWdA4EAjLUEeyRkQeYKsLAQQdDqq3GxLzqLCb7Tcg2bv9V3cCuu9fVHncmnb8lW0afGw2Fy3tAccs2+Iv7kdmTY2AHNzLAn2hbsu8R8VmgLUEfJ576RyeQaT8HHycuY5VFfNl236fHTycWWePw6+662XQ6oxiGTfHFNfvjif+gKZ0YIIOhBB7itT0LeY3V0DtYoKxw8IZGE+5vmuVwaRy0eeWx1DR7UjR5uXse2aaI1NTijY/wCdeDixbjbUEEaLyTY8eKsp28Z4h+8F7BtHOac8ZZT+8V1I9H4h4RqKjZEL/Q6yA/ZEcjR+Fwv+8ubq+gc5c58M0Mpcb2cepfc8n2b5OK7QNTYU3MwhqOPBzOzhtCj7NQyphNsLKhofe3BxGT2+adnSmoOJk8VPUsuRidF1bnDjiZYrqqaokj+je9l9Q1xAPeNCr/luL6SKnl5vgYD5tsV18S+UdRlC2658eDlNj7Qa1zjI2TAbksa4B3IgkEEjQ8VvHSU8oBj+UskaQ6Nxaw4XjQ5ajcRvBK2bamn/AOVhv9lzx7jdWHaIHoRMZ4k/orLUi81k4jGCv5GHsihLw35sgu/uxiHVvuQ5rRqWZXBvobblu31UdIOzhknAs0CxZDzJ9Z3ILUvrZXAtxWB1DcrjgSMyOSxw1ZznbOk1FVEkr3Pc57iXOcbucdSUtlZZHCuDiivCjhVmFTCllorwqYVZhRwqWKK8KOFWWUsllorspZW2UsliiqyKssogo5kBMAiAmAXRwABZHSCuNDSinjyqq4DGd8cZzDeWXaP8ldsyJpfjf9HC0yvvvDdG+JwjuJXI1FY6sq56l93NYcDQN5Obrc7fmtNONs100l1M2Ow6ARsxEZvFs/Z/nqs6ZuQOjmZMkNzl9XJn6HA7kaOoZIOwdNW6FvIjcsnCim08/sY6nW7KonXuCC17TZ7Dq0/1vTuYciLXF8jo4HJzXciMlVJEBnfC5o7DzfDb6uQezwduPfcXU8mMaFrhk5p1aeB/VVrb1R4OE76WV04w4WZlrgXRF2tgbOYftNOXMWKTatL1kZsLuZdwHEes3xHwV8sIzucIcQcX1Ug9GTu3HkeSugcSCHDC9pwvb7Lh8N4PAhJfniI/lZh7Hn6yMA5uZZpPtN9V3iPeCsRkJjrp3DJs1BWO8eoeCP3QfFB39lqQdI5Pc1xz/wArrdwK29TS4j1gGcdPWtP3XwP+Ib5qNJO15NdJ5POuikGLaFIP+4i/jC9RqBd7zxe78yuF6C0t9o0f+PGf3gu9kHad94/mpPwb6+aKg1ENTgIhqzswoUBHCnDUwallorDUwanARspZaEwo4U+FNhUstFYCNlZhRwpYorsphVuFTChaK8KOFWYVMKgK8KOFWYVMKArwqYVbhUwoCvCgrcKiA5UFDrmjVzR4hcc2SqlzEcj773uIHkFc2Gpe4th6sFoGIOGYOlvMFehQRfhpOmzqNu1wgoSQe1UOJuPq2XA/ex+QWB0UoCKZji25lxSHK/pHL3ALW9P5iHMpgb9SyOLvc0AOPibnxT7YfURz/JqZ1jBFEwMD2tGTRfMkZ56cl3hYNHDpo3dTsoizmXY4aHMEdx+BQh2g5nZmH/kaP4m7u8e5c+Nu7Xp/SFQG82l7fiFkxdNpZARPBBKADdxj6t4yzOJlvfdLT7v9MX+GlHMWdZHhcAQQ5rhkRYghY88TmlpbYYRha42At7Eh9ng7cub2ftiPETE7qiTfBJmx3fpY88vgun2bV9ceqLS2UjKMkHrPuH1+7XklOGeUYSi26eH7/ctp5A8HKxBLXsdq128H+s1WW4M88UbdACTNALk/jj97TyQqqd0Tg5vZczsjFkAPq5Mr4b6H1e5ZMTxKLtux8bgbH0opBuI/q4PNTEcrtZzl+qMXa9KJYsTbOLO223rC2Y8R8Fd0eqOtp6oXu6KmmaTxaQA13iD5go0pwEC2Fj3FrWjSKYDE6Hut2m8QeSbYWzzHNtADKN1FIW8O3LH2fA4vBylV0v8AQ108yTRrv2eUP9up3ey8O8s1vQL5rO6HbP6rrJz/AHcUjvHCbLFDVxrPqN9TNChqYNTAJg1ZWcUIAmDU4aiGoWhA1MGp8KIaoBA1ENVmFHChSvCjhVlkbICvCjhT4UcKArwo4VZhUsgK8KNlZhUwoUrwqWVuFTCoCuyCtwqIDkBGtfshmHaGA+i83PO1nn3YltYyCARmCAQeIKxI4LVZl9ikqH+IY5n+oL0x+RhHlHIVjjUbRp2nPrKqIHxkF10EMLaqorXSMZhZO9jSAbmznDPPgAtL0Zj6za1EP+u0+Vz8Fbs0z1IfFF2I5JHySSZ3IcdL7hbdqVZSa4PTrK0i6oggdKIaeISuBs9wJDW8r7z+S2v/AAvC4Z3BOoBy/mtnszZsdO0MYO928rPDVzvZ5vQ5odDKcnVzBxGdlbL0blhYWxXq4/qwQbDfYHtjysujDUwai1Wi1eJZNDR7aqWAMP8AaWNBBgqwTIwcGP8ASA5XTCrjc7rIA6JwAbgldcf4bnezwJ9HiQuk6wOsJWsmA+sF3DueO0PNWxbOonm93wuOuMY2n8QF/MLRa2n5Qenu8+l8r+0a9tA6eJ08bS9mTahjC0yxlhuDhvcSMPaFtRpcELe9GKd76aoLx23OjhxAdl4sH42He1wcw+7crNm7AjjmE7amPCG2IEguW2yaeQ1F8xots7adLTRtigAfhxFrGXwAuJcSXd5OQ9yynOKwsmunptPc8e+UY21A2mp+pHpz2vyjBuT42t5rnQ1ZFVUPle6R5u53kBuAG4KsBY23llk7YoCYNTAJgEIIGpg1OAiAgEDUwCcBGyFEARsnsjhUAlkcKfCjhQCYVMKswo2QFeFHCnsjZAV4UcKeyNkKV4VMKswqYUBXhUVmFRAcHsx1rxez2mX9gnT8JuPJZ5h7NRJ7NJM3/M+L9Fg1kZY4SNFy0l+V822+cbbmO13tW2hs6GrIzDqZxB4jGwr1tVJNeTzaTzTOH6FM/wDlaQ8JHfwuXWbJpRHDEywBDG4rD1rC65/oZHbalIf+s0eZsuvY22S41MM9OtmiBqcBEBMGrIxoACYBMAmDVDqhQE4CICYBQoAEwCYNTAIUUBMGpgEwCAUBEBOAmAUKIGpg1MGpg1AIAmDUwCayFEwogJw1ENQCWRwqyylkAmFHCnsjZAJZSyeyNlAJZSyeyNkBXZSysspZAV2UVllEBxFTo377PebH3EjxVvR//wCvUDhT1IHICSwCii9v/Rev9Hl0/wDkOf6Mf/oUv+NH/EF10npO+8781FFxq8nq1OEEJgoosDMYJwgooUcJgiohRgmCiiAYJgoooUYIhRRAMiFFEKMEwQUQDBFRRQBCKiiAKiKiFIioogIooogIooogIooogP/Z"/>
          <p:cNvSpPr>
            <a:spLocks noChangeAspect="1" noChangeArrowheads="1"/>
          </p:cNvSpPr>
          <p:nvPr/>
        </p:nvSpPr>
        <p:spPr bwMode="auto">
          <a:xfrm>
            <a:off x="152400" y="-9699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4876759"/>
            <a:ext cx="6157913" cy="20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68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manipulate DNA?</a:t>
            </a:r>
          </a:p>
          <a:p>
            <a:pPr lvl="1"/>
            <a:r>
              <a:rPr lang="en-US" dirty="0" smtClean="0"/>
              <a:t>Literally cut it into pieces.</a:t>
            </a:r>
          </a:p>
          <a:p>
            <a:pPr lvl="1"/>
            <a:r>
              <a:rPr lang="en-US" dirty="0" smtClean="0"/>
              <a:t>Done through proteins called </a:t>
            </a:r>
            <a:r>
              <a:rPr lang="en-US" u="sng" dirty="0" smtClean="0"/>
              <a:t>restriction enzymes</a:t>
            </a:r>
          </a:p>
          <a:p>
            <a:r>
              <a:rPr lang="en-US" dirty="0" smtClean="0"/>
              <a:t>What can it be used for?</a:t>
            </a:r>
          </a:p>
          <a:p>
            <a:pPr lvl="1"/>
            <a:r>
              <a:rPr lang="en-US" dirty="0" smtClean="0"/>
              <a:t>Paternity testing</a:t>
            </a:r>
          </a:p>
          <a:p>
            <a:pPr lvl="1"/>
            <a:r>
              <a:rPr lang="en-US" dirty="0" smtClean="0"/>
              <a:t>Criminal Investigation</a:t>
            </a:r>
            <a:endParaRPr lang="en-US" dirty="0"/>
          </a:p>
          <a:p>
            <a:pPr lvl="1"/>
            <a:r>
              <a:rPr lang="en-US" dirty="0" smtClean="0"/>
              <a:t>Genetic Engineering</a:t>
            </a:r>
          </a:p>
          <a:p>
            <a:pPr lvl="1"/>
            <a:r>
              <a:rPr lang="en-US" dirty="0" smtClean="0"/>
              <a:t>Cloning</a:t>
            </a:r>
          </a:p>
        </p:txBody>
      </p:sp>
    </p:spTree>
    <p:extLst>
      <p:ext uri="{BB962C8B-B14F-4D97-AF65-F5344CB8AC3E}">
        <p14:creationId xmlns:p14="http://schemas.microsoft.com/office/powerpoint/2010/main" val="268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Paternity and Criminal Investigations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4572000"/>
          </a:xfrm>
        </p:spPr>
        <p:txBody>
          <a:bodyPr/>
          <a:lstStyle/>
          <a:p>
            <a:r>
              <a:rPr lang="en-US" dirty="0"/>
              <a:t>Cut up fragments of </a:t>
            </a:r>
            <a:r>
              <a:rPr lang="en-US" dirty="0" smtClean="0"/>
              <a:t>DNA </a:t>
            </a:r>
            <a:r>
              <a:rPr lang="en-US" dirty="0"/>
              <a:t>are put into a gel </a:t>
            </a:r>
            <a:r>
              <a:rPr lang="en-US" dirty="0" smtClean="0"/>
              <a:t>electrophoresis.</a:t>
            </a:r>
            <a:endParaRPr lang="en-US" dirty="0"/>
          </a:p>
          <a:p>
            <a:r>
              <a:rPr lang="en-US" dirty="0"/>
              <a:t>Depending on how big the segment of DNA, the further down the gel a fragment of DNA will move.</a:t>
            </a:r>
          </a:p>
          <a:p>
            <a:r>
              <a:rPr lang="en-US" dirty="0" smtClean="0"/>
              <a:t>Then compare </a:t>
            </a:r>
            <a:r>
              <a:rPr lang="en-US" dirty="0"/>
              <a:t>one persons DNA to another persons to see if they’re related.</a:t>
            </a:r>
          </a:p>
          <a:p>
            <a:endParaRPr lang="en-US" dirty="0"/>
          </a:p>
        </p:txBody>
      </p:sp>
      <p:pic>
        <p:nvPicPr>
          <p:cNvPr id="4" name="Picture 2" descr="D:\assets\Images\bhspe-030903-001_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61073"/>
            <a:ext cx="2895600" cy="3046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1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Genetic Engineering</a:t>
            </a:r>
            <a:endParaRPr lang="en-US" u="sng" dirty="0"/>
          </a:p>
        </p:txBody>
      </p:sp>
      <p:pic>
        <p:nvPicPr>
          <p:cNvPr id="4" name="Content Placeholder 3" descr="D:\assets\Images\bhspe-0308co-001_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031" y="1544664"/>
            <a:ext cx="3848100" cy="3848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464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Cut up fragments of DNA </a:t>
            </a:r>
            <a:r>
              <a:rPr lang="en-US" sz="2800" dirty="0" smtClean="0"/>
              <a:t>with </a:t>
            </a:r>
            <a:r>
              <a:rPr lang="en-US" sz="2800" dirty="0"/>
              <a:t>specific genes can be added to </a:t>
            </a:r>
            <a:r>
              <a:rPr lang="en-US" sz="2800" dirty="0" smtClean="0"/>
              <a:t>DNA </a:t>
            </a:r>
            <a:r>
              <a:rPr lang="en-US" sz="2800" dirty="0"/>
              <a:t>of a fertilized egg.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/>
              <a:t>This can give rise to organisms with new traits.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Example:  </a:t>
            </a:r>
            <a:r>
              <a:rPr lang="en-US" sz="2800" dirty="0"/>
              <a:t>Mice that can glow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Cloning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Theoretically, any organism can be cloned to make a  genetically identical organism.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116264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41949"/>
            <a:ext cx="4343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These two  cats are clones but, they look different. </a:t>
            </a:r>
            <a:r>
              <a:rPr lang="en-US" sz="2600" dirty="0"/>
              <a:t>This is because different genes on the same DNA can be activated by the different environments the organism grew up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Dolly the Sheep (1996)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8527"/>
            <a:ext cx="5352566" cy="4525963"/>
          </a:xfrm>
        </p:spPr>
        <p:txBody>
          <a:bodyPr/>
          <a:lstStyle/>
          <a:p>
            <a:r>
              <a:rPr lang="en-US" dirty="0" smtClean="0"/>
              <a:t>She was the first mammal to be cloned from an adult cell.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61088"/>
            <a:ext cx="29860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Small subunits that make up DNA are called </a:t>
            </a:r>
            <a:r>
              <a:rPr lang="en-US" sz="2600" u="sng" dirty="0" smtClean="0"/>
              <a:t>nucleotides</a:t>
            </a:r>
          </a:p>
          <a:p>
            <a:r>
              <a:rPr lang="en-US" sz="2600" dirty="0" smtClean="0"/>
              <a:t>Each nucleotide has three parts:</a:t>
            </a:r>
          </a:p>
          <a:p>
            <a:pPr lvl="1"/>
            <a:r>
              <a:rPr lang="en-US" sz="2600" dirty="0" smtClean="0"/>
              <a:t>A phosphate group</a:t>
            </a:r>
          </a:p>
          <a:p>
            <a:pPr lvl="1"/>
            <a:r>
              <a:rPr lang="en-US" sz="2600" dirty="0" smtClean="0"/>
              <a:t>A simple sugar (carbohydrate) called </a:t>
            </a:r>
            <a:r>
              <a:rPr lang="en-US" sz="2600" u="sng" dirty="0" smtClean="0"/>
              <a:t>deoxyribose</a:t>
            </a:r>
          </a:p>
          <a:p>
            <a:pPr lvl="1"/>
            <a:r>
              <a:rPr lang="en-US" sz="2600" dirty="0" smtClean="0"/>
              <a:t>A nitrogen-containing base (nitrogenous base = A, T, C &amp; G)</a:t>
            </a:r>
          </a:p>
          <a:p>
            <a:pPr lvl="2"/>
            <a:r>
              <a:rPr lang="en-US" sz="2600" dirty="0" smtClean="0"/>
              <a:t>Phosphate </a:t>
            </a:r>
            <a:r>
              <a:rPr lang="en-US" sz="2600" dirty="0"/>
              <a:t>group and deoxyribose make up </a:t>
            </a:r>
            <a:r>
              <a:rPr lang="en-US" sz="2600" dirty="0" smtClean="0"/>
              <a:t>backbone</a:t>
            </a:r>
          </a:p>
          <a:p>
            <a:pPr marL="914400" lvl="2" indent="0">
              <a:buNone/>
            </a:pPr>
            <a:endParaRPr lang="en-US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1855"/>
            <a:ext cx="3886200" cy="25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3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Nitrogen-Containing 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Calibri" pitchFamily="34" charset="0"/>
              </a:rPr>
              <a:t>Two types of nitrogenous bases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Purines = A &amp; G (double ring structure)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Pyrimidines = T &amp; C (single ring structure)</a:t>
            </a:r>
          </a:p>
          <a:p>
            <a:r>
              <a:rPr lang="en-US" sz="2500" dirty="0" smtClean="0">
                <a:latin typeface="Calibri" pitchFamily="34" charset="0"/>
              </a:rPr>
              <a:t>4 different nucleotides, only differ in nitrogenous bases.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A= adenine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G= guanine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C=cytosine</a:t>
            </a:r>
          </a:p>
          <a:p>
            <a:pPr lvl="1"/>
            <a:r>
              <a:rPr lang="en-US" sz="2500" dirty="0" smtClean="0">
                <a:latin typeface="Calibri" pitchFamily="34" charset="0"/>
              </a:rPr>
              <a:t>T=thymine</a:t>
            </a:r>
          </a:p>
          <a:p>
            <a:endParaRPr lang="en-US" dirty="0"/>
          </a:p>
        </p:txBody>
      </p:sp>
      <p:pic>
        <p:nvPicPr>
          <p:cNvPr id="4" name="Picture 4" descr="mlbio10a1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929" y="3200400"/>
            <a:ext cx="3192651" cy="384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21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Base Pairing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molecule is </a:t>
            </a:r>
            <a:r>
              <a:rPr lang="en-US" u="sng" dirty="0" smtClean="0"/>
              <a:t>Anti-parallel </a:t>
            </a:r>
            <a:r>
              <a:rPr lang="en-US" dirty="0" smtClean="0"/>
              <a:t>due to the </a:t>
            </a:r>
            <a:r>
              <a:rPr lang="en-US" u="sng" dirty="0" smtClean="0"/>
              <a:t>Complementary bases </a:t>
            </a:r>
            <a:r>
              <a:rPr lang="en-US" dirty="0" smtClean="0"/>
              <a:t>bonding in the middle </a:t>
            </a:r>
          </a:p>
          <a:p>
            <a:r>
              <a:rPr lang="en-US" dirty="0" smtClean="0"/>
              <a:t>Adenine (A) binds to Thymine (T) </a:t>
            </a:r>
          </a:p>
          <a:p>
            <a:pPr lvl="2"/>
            <a:r>
              <a:rPr lang="en-US" dirty="0" smtClean="0"/>
              <a:t>Contains two hydrogen bonds between the bases</a:t>
            </a:r>
          </a:p>
          <a:p>
            <a:r>
              <a:rPr lang="en-US" dirty="0" smtClean="0"/>
              <a:t>Cytosine (C) binds to Guanine (G)</a:t>
            </a:r>
          </a:p>
          <a:p>
            <a:pPr lvl="2"/>
            <a:r>
              <a:rPr lang="en-US" dirty="0" smtClean="0"/>
              <a:t>Contains three hydrogen bonds between the bases</a:t>
            </a:r>
          </a:p>
          <a:p>
            <a:r>
              <a:rPr lang="en-US" dirty="0" smtClean="0"/>
              <a:t>Explains </a:t>
            </a:r>
            <a:r>
              <a:rPr lang="en-US" dirty="0" err="1" smtClean="0"/>
              <a:t>Chargoff’s</a:t>
            </a:r>
            <a:r>
              <a:rPr lang="en-US" dirty="0" smtClean="0"/>
              <a:t> theory: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# of A = # of T </a:t>
            </a:r>
            <a:endParaRPr lang="en-US" sz="2600" dirty="0" smtClean="0"/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# of C = # of G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Example: 20 % of DNA is A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% of T = ?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% </a:t>
            </a:r>
            <a:r>
              <a:rPr lang="en-US" sz="2600" b="1" smtClean="0">
                <a:solidFill>
                  <a:srgbClr val="FF0000"/>
                </a:solidFill>
              </a:rPr>
              <a:t>of G </a:t>
            </a:r>
            <a:r>
              <a:rPr lang="en-US" sz="2600" b="1" dirty="0" smtClean="0">
                <a:solidFill>
                  <a:srgbClr val="FF0000"/>
                </a:solidFill>
              </a:rPr>
              <a:t>= ?</a:t>
            </a:r>
          </a:p>
          <a:p>
            <a:pPr lvl="3"/>
            <a:r>
              <a:rPr lang="en-US" sz="2600" b="1" dirty="0" smtClean="0">
                <a:solidFill>
                  <a:srgbClr val="FF0000"/>
                </a:solidFill>
              </a:rPr>
              <a:t>% of C = ? </a:t>
            </a:r>
          </a:p>
          <a:p>
            <a:pPr marL="914400" lvl="2" indent="0">
              <a:buNone/>
            </a:pP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mlbio10a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3635675"/>
            <a:ext cx="3663518" cy="3136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27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DNA is a double helix structure</a:t>
            </a:r>
          </a:p>
          <a:p>
            <a:r>
              <a:rPr lang="en-US" sz="2500" dirty="0" smtClean="0"/>
              <a:t>DNA model is called Anti-parallel </a:t>
            </a:r>
          </a:p>
          <a:p>
            <a:pPr lvl="1"/>
            <a:r>
              <a:rPr lang="en-US" sz="2100" dirty="0" smtClean="0"/>
              <a:t>Each strand runs in opposite direction - </a:t>
            </a:r>
            <a:r>
              <a:rPr lang="en-US" sz="2100" u="sng" dirty="0" smtClean="0"/>
              <a:t>five prime to three </a:t>
            </a:r>
            <a:r>
              <a:rPr lang="en-US" sz="2100" dirty="0" smtClean="0"/>
              <a:t>prime (</a:t>
            </a:r>
            <a:r>
              <a:rPr lang="en-US" sz="2400" dirty="0" smtClean="0"/>
              <a:t>5</a:t>
            </a:r>
            <a:r>
              <a:rPr lang="en-US" sz="2400" dirty="0"/>
              <a:t>’ to 3</a:t>
            </a:r>
            <a:r>
              <a:rPr lang="en-US" sz="2400" dirty="0" smtClean="0"/>
              <a:t>’)</a:t>
            </a:r>
            <a:endParaRPr lang="en-US" sz="2100" u="sng" dirty="0" smtClean="0"/>
          </a:p>
          <a:p>
            <a:r>
              <a:rPr lang="en-US" sz="2500" dirty="0" smtClean="0"/>
              <a:t>DNA has complementary base pairing </a:t>
            </a:r>
          </a:p>
          <a:p>
            <a:r>
              <a:rPr lang="en-US" sz="2500" dirty="0" smtClean="0"/>
              <a:t>Contains Covalent bonds and Hydrogen bonds </a:t>
            </a:r>
          </a:p>
          <a:p>
            <a:r>
              <a:rPr lang="en-US" sz="2500" dirty="0" smtClean="0"/>
              <a:t>Contains Nucleotides</a:t>
            </a:r>
          </a:p>
          <a:p>
            <a:pPr lvl="1"/>
            <a:r>
              <a:rPr lang="en-US" sz="2500" dirty="0" smtClean="0"/>
              <a:t>Nitrogenous bases = C, G, T &amp; A </a:t>
            </a:r>
          </a:p>
          <a:p>
            <a:pPr lvl="2"/>
            <a:r>
              <a:rPr lang="en-US" sz="2500" dirty="0" smtClean="0"/>
              <a:t>Purines &amp; </a:t>
            </a:r>
            <a:r>
              <a:rPr lang="en-US" sz="2500" dirty="0" smtClean="0">
                <a:latin typeface="Calibri" pitchFamily="34" charset="0"/>
              </a:rPr>
              <a:t>Pyrimidines</a:t>
            </a:r>
            <a:endParaRPr lang="en-US" sz="2500" dirty="0" smtClean="0"/>
          </a:p>
          <a:p>
            <a:pPr lvl="1"/>
            <a:r>
              <a:rPr lang="en-US" sz="2500" dirty="0" smtClean="0"/>
              <a:t>Phosphate group</a:t>
            </a:r>
          </a:p>
          <a:p>
            <a:pPr lvl="1"/>
            <a:r>
              <a:rPr lang="en-US" sz="2500" dirty="0" smtClean="0"/>
              <a:t>Deoxyribose sugar</a:t>
            </a:r>
          </a:p>
          <a:p>
            <a:endParaRPr lang="en-US" dirty="0"/>
          </a:p>
        </p:txBody>
      </p:sp>
      <p:pic>
        <p:nvPicPr>
          <p:cNvPr id="2049" name="Picture 1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6" y="3657600"/>
            <a:ext cx="228385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4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21163"/>
          </a:xfrm>
        </p:spPr>
        <p:txBody>
          <a:bodyPr>
            <a:noAutofit/>
          </a:bodyPr>
          <a:lstStyle/>
          <a:p>
            <a:r>
              <a:rPr lang="en-US" sz="2700" dirty="0" smtClean="0"/>
              <a:t>DNA self-replicates by </a:t>
            </a:r>
            <a:r>
              <a:rPr lang="en-US" sz="2700" u="sng" dirty="0" smtClean="0"/>
              <a:t>Semi-Conservative </a:t>
            </a:r>
          </a:p>
          <a:p>
            <a:pPr lvl="1"/>
            <a:r>
              <a:rPr lang="en-US" sz="2700" dirty="0" smtClean="0"/>
              <a:t>Produces two copies of DNA that each contains one strand of the original strands and one new strand </a:t>
            </a:r>
          </a:p>
          <a:p>
            <a:r>
              <a:rPr lang="en-US" sz="2700" dirty="0" smtClean="0"/>
              <a:t>Process where DNA is copied during the cell cycle (Interphase) </a:t>
            </a:r>
          </a:p>
          <a:p>
            <a:pPr lvl="1"/>
            <a:r>
              <a:rPr lang="en-US" sz="2700" dirty="0" smtClean="0"/>
              <a:t>occurs during S phase of Interphase of the cell cycle 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484855" cy="25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0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in Eukaryotes &amp; Prokaryotes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500" b="1" dirty="0" smtClean="0"/>
              <a:t>Eukaryotes</a:t>
            </a:r>
          </a:p>
          <a:p>
            <a:pPr lvl="3"/>
            <a:r>
              <a:rPr lang="en-US" sz="2500" dirty="0" smtClean="0"/>
              <a:t>Eukaryotic DNA is in the form of chromosomes</a:t>
            </a:r>
          </a:p>
          <a:p>
            <a:pPr lvl="3"/>
            <a:r>
              <a:rPr lang="en-US" sz="2500" dirty="0" smtClean="0"/>
              <a:t>Replication occurs in the nucleus </a:t>
            </a:r>
          </a:p>
          <a:p>
            <a:pPr lvl="3"/>
            <a:r>
              <a:rPr lang="en-US" sz="2500" dirty="0" smtClean="0"/>
              <a:t>Eukaryotes can begin self-replicating at any origin on the chromosome</a:t>
            </a:r>
          </a:p>
          <a:p>
            <a:pPr lvl="3"/>
            <a:r>
              <a:rPr lang="en-US" sz="2500" dirty="0" smtClean="0"/>
              <a:t>Self-replicates in a five to three prime direction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b="1" dirty="0" smtClean="0"/>
              <a:t>Prokaryotes </a:t>
            </a:r>
          </a:p>
          <a:p>
            <a:pPr lvl="3"/>
            <a:r>
              <a:rPr lang="en-US" sz="2500" dirty="0" smtClean="0"/>
              <a:t>Prokaryotic DNA is in the form of a ring   </a:t>
            </a:r>
          </a:p>
          <a:p>
            <a:pPr lvl="3"/>
            <a:r>
              <a:rPr lang="en-US" sz="2500" dirty="0" smtClean="0"/>
              <a:t>Replication occurs in the cytoplasm because the DNA is floating free in the cell </a:t>
            </a:r>
          </a:p>
          <a:p>
            <a:pPr lvl="3"/>
            <a:r>
              <a:rPr lang="en-US" sz="2500" dirty="0" smtClean="0"/>
              <a:t>has to begin self-replicating at the Origin of Replication. </a:t>
            </a:r>
          </a:p>
          <a:p>
            <a:pPr lvl="3"/>
            <a:r>
              <a:rPr lang="en-US" sz="2500" dirty="0" smtClean="0"/>
              <a:t>Self-replicates in a five to three prime direction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4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1759</Words>
  <Application>Microsoft Office PowerPoint</Application>
  <PresentationFormat>On-screen Show (4:3)</PresentationFormat>
  <Paragraphs>204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Unit 5: DNA-RNA-Proteins</vt:lpstr>
      <vt:lpstr>What is DNA?</vt:lpstr>
      <vt:lpstr>History of DNA Structure</vt:lpstr>
      <vt:lpstr>Structure of DNA</vt:lpstr>
      <vt:lpstr>Nitrogen-Containing  Bases</vt:lpstr>
      <vt:lpstr>Base Pairing Rules</vt:lpstr>
      <vt:lpstr>DNA Characteristics </vt:lpstr>
      <vt:lpstr>DNA replication</vt:lpstr>
      <vt:lpstr>DNA in Eukaryotes &amp; Prokaryotes </vt:lpstr>
      <vt:lpstr>The DNA Replication Process</vt:lpstr>
      <vt:lpstr>The DNA Replication Process</vt:lpstr>
      <vt:lpstr>The DNA Replication Process</vt:lpstr>
      <vt:lpstr>The DNA Replication Process</vt:lpstr>
      <vt:lpstr>What is RNA?</vt:lpstr>
      <vt:lpstr>RNA nucleotides</vt:lpstr>
      <vt:lpstr>3 Types of RNA</vt:lpstr>
      <vt:lpstr>Transcription</vt:lpstr>
      <vt:lpstr>Transcription Process</vt:lpstr>
      <vt:lpstr>Transcription Process</vt:lpstr>
      <vt:lpstr>Amino Acids</vt:lpstr>
      <vt:lpstr>Codon &amp; Anticodon</vt:lpstr>
      <vt:lpstr>Translation</vt:lpstr>
      <vt:lpstr>Translation Process</vt:lpstr>
      <vt:lpstr>Translation Process </vt:lpstr>
      <vt:lpstr>Determining Protein Sequence</vt:lpstr>
      <vt:lpstr>The Central Dogma </vt:lpstr>
      <vt:lpstr>Comparing DNA and RNA </vt:lpstr>
      <vt:lpstr>Mutations</vt:lpstr>
      <vt:lpstr>Effects of Mutations</vt:lpstr>
      <vt:lpstr>Manipulating DNA</vt:lpstr>
      <vt:lpstr>Paternity and Criminal Investigations</vt:lpstr>
      <vt:lpstr>Genetic Engineering</vt:lpstr>
      <vt:lpstr>Cloning</vt:lpstr>
      <vt:lpstr>Dolly the Sheep (1996)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DNA-RNA-Proteins</dc:title>
  <dc:creator>MPS</dc:creator>
  <cp:lastModifiedBy>Windows User</cp:lastModifiedBy>
  <cp:revision>82</cp:revision>
  <cp:lastPrinted>2015-01-14T17:07:34Z</cp:lastPrinted>
  <dcterms:created xsi:type="dcterms:W3CDTF">2013-12-09T19:45:01Z</dcterms:created>
  <dcterms:modified xsi:type="dcterms:W3CDTF">2015-01-21T14:11:03Z</dcterms:modified>
</cp:coreProperties>
</file>